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9144001"/>
  <p:notesSz cx="9144000" cy="9144001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4290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2091055" y="357886"/>
            <a:ext cx="1104011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3527" y="3539490"/>
            <a:ext cx="5990945" cy="1958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331720" y="8503920"/>
            <a:ext cx="21945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93776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jpg"/><Relationship Id="rId6" Type="http://schemas.openxmlformats.org/officeDocument/2006/relationships/image" Target="../media/image4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jpg"/><Relationship Id="rId6" Type="http://schemas.openxmlformats.org/officeDocument/2006/relationships/image" Target="../media/image4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cxnLst/>
            <a:rect l="l" t="t" r="r" b="b"/>
            <a:pathLst>
              <a:path w="6858000" h="9144000">
                <a:moveTo>
                  <a:pt x="6857999" y="0"/>
                </a:moveTo>
                <a:lnTo>
                  <a:pt x="0" y="0"/>
                </a:lnTo>
                <a:lnTo>
                  <a:pt x="0" y="9143997"/>
                </a:lnTo>
                <a:lnTo>
                  <a:pt x="6857999" y="9143997"/>
                </a:lnTo>
                <a:lnTo>
                  <a:pt x="68579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5091" y="239268"/>
            <a:ext cx="6032500" cy="1858010"/>
          </a:xfrm>
          <a:custGeom>
            <a:avLst/>
            <a:gdLst/>
            <a:ahLst/>
            <a:cxnLst/>
            <a:rect l="l" t="t" r="r" b="b"/>
            <a:pathLst>
              <a:path w="6032500" h="1858010">
                <a:moveTo>
                  <a:pt x="0" y="1857755"/>
                </a:moveTo>
                <a:lnTo>
                  <a:pt x="6031992" y="1857755"/>
                </a:lnTo>
                <a:lnTo>
                  <a:pt x="6031992" y="0"/>
                </a:lnTo>
                <a:lnTo>
                  <a:pt x="0" y="0"/>
                </a:lnTo>
                <a:lnTo>
                  <a:pt x="0" y="18577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5091" y="4104132"/>
            <a:ext cx="6032500" cy="4599940"/>
          </a:xfrm>
          <a:custGeom>
            <a:avLst/>
            <a:gdLst/>
            <a:ahLst/>
            <a:cxnLst/>
            <a:rect l="l" t="t" r="r" b="b"/>
            <a:pathLst>
              <a:path w="6032500" h="4599940">
                <a:moveTo>
                  <a:pt x="0" y="4599432"/>
                </a:moveTo>
                <a:lnTo>
                  <a:pt x="6031992" y="4599432"/>
                </a:lnTo>
                <a:lnTo>
                  <a:pt x="6031992" y="0"/>
                </a:lnTo>
                <a:lnTo>
                  <a:pt x="0" y="0"/>
                </a:lnTo>
                <a:lnTo>
                  <a:pt x="0" y="45994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5091" y="239268"/>
            <a:ext cx="6032500" cy="8464550"/>
          </a:xfrm>
          <a:custGeom>
            <a:avLst/>
            <a:gdLst/>
            <a:ahLst/>
            <a:cxnLst/>
            <a:rect l="l" t="t" r="r" b="b"/>
            <a:pathLst>
              <a:path w="6032500" h="8464550">
                <a:moveTo>
                  <a:pt x="0" y="8464296"/>
                </a:moveTo>
                <a:lnTo>
                  <a:pt x="6031992" y="8464296"/>
                </a:lnTo>
                <a:lnTo>
                  <a:pt x="6031992" y="0"/>
                </a:lnTo>
                <a:lnTo>
                  <a:pt x="0" y="0"/>
                </a:lnTo>
                <a:lnTo>
                  <a:pt x="0" y="846429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01267" y="609600"/>
            <a:ext cx="5023104" cy="84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4988" y="2097023"/>
            <a:ext cx="6388735" cy="2007235"/>
          </a:xfrm>
          <a:custGeom>
            <a:avLst/>
            <a:gdLst/>
            <a:ahLst/>
            <a:cxnLst/>
            <a:rect l="l" t="t" r="r" b="b"/>
            <a:pathLst>
              <a:path w="6388734" h="2007235">
                <a:moveTo>
                  <a:pt x="0" y="2007108"/>
                </a:moveTo>
                <a:lnTo>
                  <a:pt x="6388608" y="2007108"/>
                </a:lnTo>
                <a:lnTo>
                  <a:pt x="6388608" y="0"/>
                </a:lnTo>
                <a:lnTo>
                  <a:pt x="0" y="0"/>
                </a:lnTo>
                <a:lnTo>
                  <a:pt x="0" y="2007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4988" y="2097023"/>
            <a:ext cx="6388735" cy="2007235"/>
          </a:xfrm>
          <a:custGeom>
            <a:avLst/>
            <a:gdLst/>
            <a:ahLst/>
            <a:cxnLst/>
            <a:rect l="l" t="t" r="r" b="b"/>
            <a:pathLst>
              <a:path w="6388734" h="2007235">
                <a:moveTo>
                  <a:pt x="0" y="2007108"/>
                </a:moveTo>
                <a:lnTo>
                  <a:pt x="6388608" y="2007108"/>
                </a:lnTo>
                <a:lnTo>
                  <a:pt x="6388608" y="0"/>
                </a:lnTo>
                <a:lnTo>
                  <a:pt x="0" y="0"/>
                </a:lnTo>
                <a:lnTo>
                  <a:pt x="0" y="2007108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9644" y="2372867"/>
            <a:ext cx="6150102" cy="1229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2587" y="2450935"/>
            <a:ext cx="5448300" cy="1042669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dirty="0" sz="4400" spc="-5" b="1">
                <a:latin typeface="Corbel"/>
                <a:cs typeface="Corbel"/>
              </a:rPr>
              <a:t>Black Friday </a:t>
            </a:r>
            <a:r>
              <a:rPr dirty="0" sz="4400" b="1">
                <a:latin typeface="Corbel"/>
                <a:cs typeface="Corbel"/>
              </a:rPr>
              <a:t>&amp;</a:t>
            </a:r>
            <a:r>
              <a:rPr dirty="0" sz="4400" spc="-55" b="1">
                <a:latin typeface="Corbel"/>
                <a:cs typeface="Corbel"/>
              </a:rPr>
              <a:t> </a:t>
            </a:r>
            <a:r>
              <a:rPr dirty="0" sz="4400" spc="-5" b="1">
                <a:latin typeface="Corbel"/>
                <a:cs typeface="Corbel"/>
              </a:rPr>
              <a:t>Holiday</a:t>
            </a:r>
            <a:endParaRPr sz="4400">
              <a:latin typeface="Corbel"/>
              <a:cs typeface="Corbel"/>
            </a:endParaRPr>
          </a:p>
          <a:p>
            <a:pPr algn="ctr" marL="1905">
              <a:lnSpc>
                <a:spcPct val="100000"/>
              </a:lnSpc>
              <a:spcBef>
                <a:spcPts val="165"/>
              </a:spcBef>
            </a:pPr>
            <a:r>
              <a:rPr dirty="0" sz="1800" spc="-5" b="1">
                <a:latin typeface="Corbel"/>
                <a:cs typeface="Corbel"/>
              </a:rPr>
              <a:t>Promotional</a:t>
            </a:r>
            <a:r>
              <a:rPr dirty="0" sz="1800" spc="-30" b="1">
                <a:latin typeface="Corbel"/>
                <a:cs typeface="Corbel"/>
              </a:rPr>
              <a:t> </a:t>
            </a:r>
            <a:r>
              <a:rPr dirty="0" sz="1800" spc="-5" b="1">
                <a:latin typeface="Corbel"/>
                <a:cs typeface="Corbel"/>
              </a:rPr>
              <a:t>Support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3127" y="7656576"/>
            <a:ext cx="1040891" cy="882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84020" y="5012435"/>
            <a:ext cx="3678935" cy="1895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9144000"/>
          </a:xfrm>
          <a:custGeom>
            <a:avLst/>
            <a:gdLst/>
            <a:ahLst/>
            <a:cxnLst/>
            <a:rect l="l" t="t" r="r" b="b"/>
            <a:pathLst>
              <a:path w="6858000" h="9144000">
                <a:moveTo>
                  <a:pt x="6857999" y="0"/>
                </a:moveTo>
                <a:lnTo>
                  <a:pt x="0" y="0"/>
                </a:lnTo>
                <a:lnTo>
                  <a:pt x="0" y="9143997"/>
                </a:lnTo>
                <a:lnTo>
                  <a:pt x="6857999" y="9143997"/>
                </a:lnTo>
                <a:lnTo>
                  <a:pt x="68579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7472" y="339852"/>
            <a:ext cx="6033770" cy="8464550"/>
          </a:xfrm>
          <a:custGeom>
            <a:avLst/>
            <a:gdLst/>
            <a:ahLst/>
            <a:cxnLst/>
            <a:rect l="l" t="t" r="r" b="b"/>
            <a:pathLst>
              <a:path w="6033770" h="8464550">
                <a:moveTo>
                  <a:pt x="0" y="8464296"/>
                </a:moveTo>
                <a:lnTo>
                  <a:pt x="6033516" y="8464296"/>
                </a:lnTo>
                <a:lnTo>
                  <a:pt x="6033516" y="0"/>
                </a:lnTo>
                <a:lnTo>
                  <a:pt x="0" y="0"/>
                </a:lnTo>
                <a:lnTo>
                  <a:pt x="0" y="8464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7472" y="339852"/>
            <a:ext cx="6033770" cy="8464550"/>
          </a:xfrm>
          <a:custGeom>
            <a:avLst/>
            <a:gdLst/>
            <a:ahLst/>
            <a:cxnLst/>
            <a:rect l="l" t="t" r="r" b="b"/>
            <a:pathLst>
              <a:path w="6033770" h="8464550">
                <a:moveTo>
                  <a:pt x="0" y="8464296"/>
                </a:moveTo>
                <a:lnTo>
                  <a:pt x="6033516" y="8464296"/>
                </a:lnTo>
                <a:lnTo>
                  <a:pt x="6033516" y="0"/>
                </a:lnTo>
                <a:lnTo>
                  <a:pt x="0" y="0"/>
                </a:lnTo>
                <a:lnTo>
                  <a:pt x="0" y="8464296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1291" y="950975"/>
            <a:ext cx="5811012" cy="306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9204" y="461772"/>
            <a:ext cx="1536191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10336" y="4310583"/>
            <a:ext cx="5627370" cy="31750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92075" marR="5080" indent="190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entury Gothic"/>
                <a:cs typeface="Century Gothic"/>
              </a:rPr>
              <a:t>Leading into one of </a:t>
            </a:r>
            <a:r>
              <a:rPr dirty="0" sz="1400" spc="-5">
                <a:latin typeface="Century Gothic"/>
                <a:cs typeface="Century Gothic"/>
              </a:rPr>
              <a:t>the </a:t>
            </a:r>
            <a:r>
              <a:rPr dirty="0" sz="1400">
                <a:latin typeface="Century Gothic"/>
                <a:cs typeface="Century Gothic"/>
              </a:rPr>
              <a:t>most </a:t>
            </a:r>
            <a:r>
              <a:rPr dirty="0" sz="1400" spc="-5">
                <a:latin typeface="Century Gothic"/>
                <a:cs typeface="Century Gothic"/>
              </a:rPr>
              <a:t>anticipated </a:t>
            </a:r>
            <a:r>
              <a:rPr dirty="0" sz="1400">
                <a:latin typeface="Century Gothic"/>
                <a:cs typeface="Century Gothic"/>
              </a:rPr>
              <a:t>retail </a:t>
            </a:r>
            <a:r>
              <a:rPr dirty="0" sz="1400" spc="-5">
                <a:latin typeface="Century Gothic"/>
                <a:cs typeface="Century Gothic"/>
              </a:rPr>
              <a:t>days </a:t>
            </a:r>
            <a:r>
              <a:rPr dirty="0" sz="1400">
                <a:latin typeface="Century Gothic"/>
                <a:cs typeface="Century Gothic"/>
              </a:rPr>
              <a:t>of </a:t>
            </a:r>
            <a:r>
              <a:rPr dirty="0" sz="1400" spc="-5">
                <a:latin typeface="Century Gothic"/>
                <a:cs typeface="Century Gothic"/>
              </a:rPr>
              <a:t>the</a:t>
            </a:r>
            <a:r>
              <a:rPr dirty="0" sz="1400" spc="-135">
                <a:latin typeface="Century Gothic"/>
                <a:cs typeface="Century Gothic"/>
              </a:rPr>
              <a:t> </a:t>
            </a:r>
            <a:r>
              <a:rPr dirty="0" sz="1400" spc="-5">
                <a:latin typeface="Century Gothic"/>
                <a:cs typeface="Century Gothic"/>
              </a:rPr>
              <a:t>year,  </a:t>
            </a:r>
            <a:r>
              <a:rPr dirty="0" sz="1400">
                <a:latin typeface="Century Gothic"/>
                <a:cs typeface="Century Gothic"/>
              </a:rPr>
              <a:t>The Mike Calta </a:t>
            </a:r>
            <a:r>
              <a:rPr dirty="0" sz="1400" spc="-5">
                <a:latin typeface="Century Gothic"/>
                <a:cs typeface="Century Gothic"/>
              </a:rPr>
              <a:t>Show </a:t>
            </a:r>
            <a:r>
              <a:rPr dirty="0" sz="1400">
                <a:latin typeface="Century Gothic"/>
                <a:cs typeface="Century Gothic"/>
              </a:rPr>
              <a:t>would like </a:t>
            </a:r>
            <a:r>
              <a:rPr dirty="0" sz="1400" spc="-5">
                <a:latin typeface="Century Gothic"/>
                <a:cs typeface="Century Gothic"/>
              </a:rPr>
              <a:t>to host </a:t>
            </a:r>
            <a:r>
              <a:rPr dirty="0" sz="1400">
                <a:latin typeface="Century Gothic"/>
                <a:cs typeface="Century Gothic"/>
              </a:rPr>
              <a:t>a </a:t>
            </a:r>
            <a:r>
              <a:rPr dirty="0" sz="1400" spc="-5">
                <a:latin typeface="Century Gothic"/>
                <a:cs typeface="Century Gothic"/>
              </a:rPr>
              <a:t>custom promotion </a:t>
            </a:r>
            <a:r>
              <a:rPr dirty="0" sz="1400">
                <a:latin typeface="Century Gothic"/>
                <a:cs typeface="Century Gothic"/>
              </a:rPr>
              <a:t>for  Gold &amp; </a:t>
            </a:r>
            <a:r>
              <a:rPr dirty="0" sz="1400" spc="-5">
                <a:latin typeface="Century Gothic"/>
                <a:cs typeface="Century Gothic"/>
              </a:rPr>
              <a:t>Diamond </a:t>
            </a:r>
            <a:r>
              <a:rPr dirty="0" sz="1400">
                <a:latin typeface="Century Gothic"/>
                <a:cs typeface="Century Gothic"/>
              </a:rPr>
              <a:t>source, </a:t>
            </a:r>
            <a:r>
              <a:rPr dirty="0" sz="1400" spc="-5">
                <a:latin typeface="Century Gothic"/>
                <a:cs typeface="Century Gothic"/>
              </a:rPr>
              <a:t>encouraging listeners to </a:t>
            </a:r>
            <a:r>
              <a:rPr dirty="0" sz="1400">
                <a:latin typeface="Century Gothic"/>
                <a:cs typeface="Century Gothic"/>
              </a:rPr>
              <a:t>bring </a:t>
            </a:r>
            <a:r>
              <a:rPr dirty="0" sz="1400" spc="-5">
                <a:latin typeface="Century Gothic"/>
                <a:cs typeface="Century Gothic"/>
              </a:rPr>
              <a:t>the</a:t>
            </a:r>
            <a:r>
              <a:rPr dirty="0" sz="1400" spc="-114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most  </a:t>
            </a:r>
            <a:r>
              <a:rPr dirty="0" sz="1400" spc="-5">
                <a:latin typeface="Century Gothic"/>
                <a:cs typeface="Century Gothic"/>
              </a:rPr>
              <a:t>unique, </a:t>
            </a:r>
            <a:r>
              <a:rPr dirty="0" sz="1400">
                <a:latin typeface="Century Gothic"/>
                <a:cs typeface="Century Gothic"/>
              </a:rPr>
              <a:t>creative piece of jewelry </a:t>
            </a:r>
            <a:r>
              <a:rPr dirty="0" sz="1400" spc="-5">
                <a:latin typeface="Century Gothic"/>
                <a:cs typeface="Century Gothic"/>
              </a:rPr>
              <a:t>they </a:t>
            </a:r>
            <a:r>
              <a:rPr dirty="0" sz="1400">
                <a:latin typeface="Century Gothic"/>
                <a:cs typeface="Century Gothic"/>
              </a:rPr>
              <a:t>own </a:t>
            </a:r>
            <a:r>
              <a:rPr dirty="0" sz="1400" spc="-5">
                <a:latin typeface="Century Gothic"/>
                <a:cs typeface="Century Gothic"/>
              </a:rPr>
              <a:t>to </a:t>
            </a:r>
            <a:r>
              <a:rPr dirty="0" sz="1400" spc="0">
                <a:latin typeface="Century Gothic"/>
                <a:cs typeface="Century Gothic"/>
              </a:rPr>
              <a:t>win </a:t>
            </a:r>
            <a:r>
              <a:rPr dirty="0" sz="1400">
                <a:latin typeface="Century Gothic"/>
                <a:cs typeface="Century Gothic"/>
              </a:rPr>
              <a:t>a </a:t>
            </a:r>
            <a:r>
              <a:rPr dirty="0" sz="1400" spc="-5">
                <a:latin typeface="Century Gothic"/>
                <a:cs typeface="Century Gothic"/>
              </a:rPr>
              <a:t>$500 </a:t>
            </a:r>
            <a:r>
              <a:rPr dirty="0" sz="1400">
                <a:latin typeface="Century Gothic"/>
                <a:cs typeface="Century Gothic"/>
              </a:rPr>
              <a:t>Gold  &amp; </a:t>
            </a:r>
            <a:r>
              <a:rPr dirty="0" sz="1400" spc="-5">
                <a:latin typeface="Century Gothic"/>
                <a:cs typeface="Century Gothic"/>
              </a:rPr>
              <a:t>Diamond Source</a:t>
            </a:r>
            <a:r>
              <a:rPr dirty="0" sz="1400" spc="-60">
                <a:latin typeface="Century Gothic"/>
                <a:cs typeface="Century Gothic"/>
              </a:rPr>
              <a:t> </a:t>
            </a:r>
            <a:r>
              <a:rPr dirty="0" sz="1400" spc="-5">
                <a:latin typeface="Century Gothic"/>
                <a:cs typeface="Century Gothic"/>
              </a:rPr>
              <a:t>giftcard.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675"/>
              </a:lnSpc>
              <a:spcBef>
                <a:spcPts val="1005"/>
              </a:spcBef>
            </a:pPr>
            <a:r>
              <a:rPr dirty="0" u="heavy" sz="14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GDS will</a:t>
            </a:r>
            <a:r>
              <a:rPr dirty="0" u="heavy" sz="1400" spc="-4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receive:</a:t>
            </a:r>
            <a:endParaRPr sz="1400">
              <a:latin typeface="Century Gothic"/>
              <a:cs typeface="Century Gothic"/>
            </a:endParaRPr>
          </a:p>
          <a:p>
            <a:pPr marL="299085" marR="13970" indent="-286385">
              <a:lnSpc>
                <a:spcPts val="1689"/>
              </a:lnSpc>
              <a:spcBef>
                <a:spcPts val="40"/>
              </a:spcBef>
              <a:buChar char="-"/>
              <a:tabLst>
                <a:tab pos="299085" algn="l"/>
                <a:tab pos="299720" algn="l"/>
              </a:tabLst>
            </a:pPr>
            <a:r>
              <a:rPr dirty="0" sz="1400" spc="-5">
                <a:latin typeface="Century Gothic"/>
                <a:cs typeface="Century Gothic"/>
              </a:rPr>
              <a:t>Minimum </a:t>
            </a:r>
            <a:r>
              <a:rPr dirty="0" sz="1400">
                <a:latin typeface="Century Gothic"/>
                <a:cs typeface="Century Gothic"/>
              </a:rPr>
              <a:t>of </a:t>
            </a:r>
            <a:r>
              <a:rPr dirty="0" sz="1400" spc="-5">
                <a:latin typeface="Century Gothic"/>
                <a:cs typeface="Century Gothic"/>
              </a:rPr>
              <a:t>(20) </a:t>
            </a:r>
            <a:r>
              <a:rPr dirty="0" sz="1400" spc="-10">
                <a:latin typeface="Century Gothic"/>
                <a:cs typeface="Century Gothic"/>
              </a:rPr>
              <a:t>:15 </a:t>
            </a:r>
            <a:r>
              <a:rPr dirty="0" sz="1400">
                <a:latin typeface="Century Gothic"/>
                <a:cs typeface="Century Gothic"/>
              </a:rPr>
              <a:t>M-SU 6a-12a rec promos – </a:t>
            </a:r>
            <a:r>
              <a:rPr dirty="0" sz="1400" spc="-5" b="1">
                <a:latin typeface="Century Gothic"/>
                <a:cs typeface="Century Gothic"/>
              </a:rPr>
              <a:t>value of </a:t>
            </a:r>
            <a:r>
              <a:rPr dirty="0" sz="1400" b="1">
                <a:latin typeface="Century Gothic"/>
                <a:cs typeface="Century Gothic"/>
              </a:rPr>
              <a:t>$3,000  </a:t>
            </a:r>
            <a:r>
              <a:rPr dirty="0" sz="1400" spc="-5" b="1">
                <a:latin typeface="Century Gothic"/>
                <a:cs typeface="Century Gothic"/>
              </a:rPr>
              <a:t>($150/promo)</a:t>
            </a:r>
            <a:endParaRPr sz="1400">
              <a:latin typeface="Century Gothic"/>
              <a:cs typeface="Century Gothic"/>
            </a:endParaRPr>
          </a:p>
          <a:p>
            <a:pPr marL="299085" indent="-286385">
              <a:lnSpc>
                <a:spcPts val="161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400">
                <a:latin typeface="Century Gothic"/>
                <a:cs typeface="Century Gothic"/>
              </a:rPr>
              <a:t>Jock </a:t>
            </a:r>
            <a:r>
              <a:rPr dirty="0" sz="1400" spc="-5">
                <a:latin typeface="Century Gothic"/>
                <a:cs typeface="Century Gothic"/>
              </a:rPr>
              <a:t>chatter </a:t>
            </a:r>
            <a:r>
              <a:rPr dirty="0" sz="1400">
                <a:latin typeface="Century Gothic"/>
                <a:cs typeface="Century Gothic"/>
              </a:rPr>
              <a:t>– </a:t>
            </a:r>
            <a:r>
              <a:rPr dirty="0" sz="1400" spc="-5" b="1">
                <a:latin typeface="Century Gothic"/>
                <a:cs typeface="Century Gothic"/>
              </a:rPr>
              <a:t>value of</a:t>
            </a:r>
            <a:r>
              <a:rPr dirty="0" sz="1400" spc="-35" b="1">
                <a:latin typeface="Century Gothic"/>
                <a:cs typeface="Century Gothic"/>
              </a:rPr>
              <a:t> </a:t>
            </a:r>
            <a:r>
              <a:rPr dirty="0" sz="1400" b="1">
                <a:latin typeface="Century Gothic"/>
                <a:cs typeface="Century Gothic"/>
              </a:rPr>
              <a:t>$2,000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entury Gothic"/>
              <a:buChar char="-"/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675"/>
              </a:lnSpc>
            </a:pPr>
            <a:r>
              <a:rPr dirty="0" u="heavy" sz="14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GDS to</a:t>
            </a:r>
            <a:r>
              <a:rPr dirty="0" u="heavy" sz="1400" spc="-2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4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provide:</a:t>
            </a:r>
            <a:endParaRPr sz="1400">
              <a:latin typeface="Century Gothic"/>
              <a:cs typeface="Century Gothic"/>
            </a:endParaRPr>
          </a:p>
          <a:p>
            <a:pPr marL="169545" indent="-156845">
              <a:lnSpc>
                <a:spcPts val="1675"/>
              </a:lnSpc>
              <a:buChar char="-"/>
              <a:tabLst>
                <a:tab pos="170180" algn="l"/>
              </a:tabLst>
            </a:pPr>
            <a:r>
              <a:rPr dirty="0" sz="1400" spc="-5">
                <a:latin typeface="Century Gothic"/>
                <a:cs typeface="Century Gothic"/>
              </a:rPr>
              <a:t>(1) $500 </a:t>
            </a:r>
            <a:r>
              <a:rPr dirty="0" sz="1400" spc="0">
                <a:latin typeface="Century Gothic"/>
                <a:cs typeface="Century Gothic"/>
              </a:rPr>
              <a:t>gift</a:t>
            </a:r>
            <a:r>
              <a:rPr dirty="0" sz="1400" spc="-60">
                <a:latin typeface="Century Gothic"/>
                <a:cs typeface="Century Gothic"/>
              </a:rPr>
              <a:t> </a:t>
            </a:r>
            <a:r>
              <a:rPr dirty="0" sz="1400" spc="-5">
                <a:latin typeface="Century Gothic"/>
                <a:cs typeface="Century Gothic"/>
              </a:rPr>
              <a:t>certificate</a:t>
            </a:r>
            <a:endParaRPr sz="1400">
              <a:latin typeface="Century Gothic"/>
              <a:cs typeface="Century Gothic"/>
            </a:endParaRPr>
          </a:p>
          <a:p>
            <a:pPr marL="120650" indent="-107950">
              <a:lnSpc>
                <a:spcPct val="100000"/>
              </a:lnSpc>
              <a:buChar char="-"/>
              <a:tabLst>
                <a:tab pos="121285" algn="l"/>
              </a:tabLst>
            </a:pPr>
            <a:r>
              <a:rPr dirty="0" sz="1400">
                <a:latin typeface="Century Gothic"/>
                <a:cs typeface="Century Gothic"/>
              </a:rPr>
              <a:t>Gift </a:t>
            </a:r>
            <a:r>
              <a:rPr dirty="0" sz="1400" spc="-5">
                <a:latin typeface="Century Gothic"/>
                <a:cs typeface="Century Gothic"/>
              </a:rPr>
              <a:t>certificate, </a:t>
            </a:r>
            <a:r>
              <a:rPr dirty="0" sz="1400">
                <a:latin typeface="Century Gothic"/>
                <a:cs typeface="Century Gothic"/>
              </a:rPr>
              <a:t>copy, </a:t>
            </a:r>
            <a:r>
              <a:rPr dirty="0" sz="1400" spc="-5">
                <a:latin typeface="Century Gothic"/>
                <a:cs typeface="Century Gothic"/>
              </a:rPr>
              <a:t>logo, any </a:t>
            </a:r>
            <a:r>
              <a:rPr dirty="0" sz="1400">
                <a:latin typeface="Century Gothic"/>
                <a:cs typeface="Century Gothic"/>
              </a:rPr>
              <a:t>imaging </a:t>
            </a:r>
            <a:r>
              <a:rPr dirty="0" sz="1400" spc="-5">
                <a:latin typeface="Century Gothic"/>
                <a:cs typeface="Century Gothic"/>
              </a:rPr>
              <a:t>by</a:t>
            </a:r>
            <a:r>
              <a:rPr dirty="0" sz="1400" spc="-140">
                <a:latin typeface="Century Gothic"/>
                <a:cs typeface="Century Gothic"/>
              </a:rPr>
              <a:t> </a:t>
            </a:r>
            <a:r>
              <a:rPr dirty="0" sz="1400" spc="-5">
                <a:latin typeface="Century Gothic"/>
                <a:cs typeface="Century Gothic"/>
              </a:rPr>
              <a:t>11/10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82723" y="7869935"/>
            <a:ext cx="4241292" cy="713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10336" y="8299501"/>
            <a:ext cx="1245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Promotional</a:t>
            </a:r>
            <a:r>
              <a:rPr dirty="0" u="sng" sz="12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Value: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$5,000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9105900"/>
          </a:xfrm>
          <a:custGeom>
            <a:avLst/>
            <a:gdLst/>
            <a:ahLst/>
            <a:cxnLst/>
            <a:rect l="l" t="t" r="r" b="b"/>
            <a:pathLst>
              <a:path w="6858000" h="9105900">
                <a:moveTo>
                  <a:pt x="6857999" y="0"/>
                </a:moveTo>
                <a:lnTo>
                  <a:pt x="0" y="0"/>
                </a:lnTo>
                <a:lnTo>
                  <a:pt x="0" y="9105898"/>
                </a:lnTo>
                <a:lnTo>
                  <a:pt x="6857999" y="9105898"/>
                </a:lnTo>
                <a:lnTo>
                  <a:pt x="68579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9099802"/>
            <a:ext cx="6858000" cy="12700"/>
          </a:xfrm>
          <a:custGeom>
            <a:avLst/>
            <a:gdLst/>
            <a:ahLst/>
            <a:cxnLst/>
            <a:rect l="l" t="t" r="r" b="b"/>
            <a:pathLst>
              <a:path w="6858000" h="12700">
                <a:moveTo>
                  <a:pt x="0" y="12191"/>
                </a:moveTo>
                <a:lnTo>
                  <a:pt x="6857999" y="12191"/>
                </a:lnTo>
                <a:lnTo>
                  <a:pt x="6857999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5843" y="303275"/>
            <a:ext cx="6136005" cy="8240395"/>
          </a:xfrm>
          <a:custGeom>
            <a:avLst/>
            <a:gdLst/>
            <a:ahLst/>
            <a:cxnLst/>
            <a:rect l="l" t="t" r="r" b="b"/>
            <a:pathLst>
              <a:path w="6136005" h="8240395">
                <a:moveTo>
                  <a:pt x="0" y="8240268"/>
                </a:moveTo>
                <a:lnTo>
                  <a:pt x="6135624" y="8240268"/>
                </a:lnTo>
                <a:lnTo>
                  <a:pt x="6135624" y="0"/>
                </a:lnTo>
                <a:lnTo>
                  <a:pt x="0" y="0"/>
                </a:lnTo>
                <a:lnTo>
                  <a:pt x="0" y="8240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5843" y="303275"/>
            <a:ext cx="6136005" cy="8240395"/>
          </a:xfrm>
          <a:custGeom>
            <a:avLst/>
            <a:gdLst/>
            <a:ahLst/>
            <a:cxnLst/>
            <a:rect l="l" t="t" r="r" b="b"/>
            <a:pathLst>
              <a:path w="6136005" h="8240395">
                <a:moveTo>
                  <a:pt x="0" y="8240268"/>
                </a:moveTo>
                <a:lnTo>
                  <a:pt x="6135624" y="8240268"/>
                </a:lnTo>
                <a:lnTo>
                  <a:pt x="6135624" y="0"/>
                </a:lnTo>
                <a:lnTo>
                  <a:pt x="0" y="0"/>
                </a:lnTo>
                <a:lnTo>
                  <a:pt x="0" y="824026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0351" y="470916"/>
            <a:ext cx="5562600" cy="125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43685" y="2047493"/>
            <a:ext cx="413512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 i="1">
                <a:solidFill>
                  <a:srgbClr val="000000"/>
                </a:solidFill>
                <a:latin typeface="Century Gothic"/>
                <a:cs typeface="Century Gothic"/>
              </a:rPr>
              <a:t>w/ </a:t>
            </a:r>
            <a:r>
              <a:rPr dirty="0" spc="-5" i="1">
                <a:solidFill>
                  <a:srgbClr val="000000"/>
                </a:solidFill>
                <a:latin typeface="Century Gothic"/>
                <a:cs typeface="Century Gothic"/>
              </a:rPr>
              <a:t>the Mike Calta </a:t>
            </a:r>
            <a:r>
              <a:rPr dirty="0" spc="-10" i="1">
                <a:solidFill>
                  <a:srgbClr val="000000"/>
                </a:solidFill>
                <a:latin typeface="Century Gothic"/>
                <a:cs typeface="Century Gothic"/>
              </a:rPr>
              <a:t>Show</a:t>
            </a:r>
          </a:p>
        </p:txBody>
      </p:sp>
      <p:sp>
        <p:nvSpPr>
          <p:cNvPr id="8" name="object 8"/>
          <p:cNvSpPr/>
          <p:nvPr/>
        </p:nvSpPr>
        <p:spPr>
          <a:xfrm>
            <a:off x="4831079" y="8007095"/>
            <a:ext cx="1475231" cy="441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68579" y="2774696"/>
            <a:ext cx="574992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entury Gothic"/>
                <a:cs typeface="Century Gothic"/>
              </a:rPr>
              <a:t>The holidays are </a:t>
            </a:r>
            <a:r>
              <a:rPr dirty="0" sz="1200">
                <a:latin typeface="Century Gothic"/>
                <a:cs typeface="Century Gothic"/>
              </a:rPr>
              <a:t>such a </a:t>
            </a:r>
            <a:r>
              <a:rPr dirty="0" sz="1200" spc="-5">
                <a:latin typeface="Century Gothic"/>
                <a:cs typeface="Century Gothic"/>
              </a:rPr>
              <a:t>special </a:t>
            </a:r>
            <a:r>
              <a:rPr dirty="0" sz="1200" spc="-10">
                <a:latin typeface="Century Gothic"/>
                <a:cs typeface="Century Gothic"/>
              </a:rPr>
              <a:t>time </a:t>
            </a:r>
            <a:r>
              <a:rPr dirty="0" sz="1200" spc="-5">
                <a:latin typeface="Century Gothic"/>
                <a:cs typeface="Century Gothic"/>
              </a:rPr>
              <a:t>of </a:t>
            </a:r>
            <a:r>
              <a:rPr dirty="0" sz="1200" spc="-10">
                <a:latin typeface="Century Gothic"/>
                <a:cs typeface="Century Gothic"/>
              </a:rPr>
              <a:t>the </a:t>
            </a:r>
            <a:r>
              <a:rPr dirty="0" sz="1200" spc="-5">
                <a:latin typeface="Century Gothic"/>
                <a:cs typeface="Century Gothic"/>
              </a:rPr>
              <a:t>year and The Mike Calta Show </a:t>
            </a:r>
            <a:r>
              <a:rPr dirty="0" sz="1200">
                <a:latin typeface="Century Gothic"/>
                <a:cs typeface="Century Gothic"/>
              </a:rPr>
              <a:t>will  </a:t>
            </a:r>
            <a:r>
              <a:rPr dirty="0" sz="1200" spc="-5">
                <a:latin typeface="Century Gothic"/>
                <a:cs typeface="Century Gothic"/>
              </a:rPr>
              <a:t>be celebrating in </a:t>
            </a:r>
            <a:r>
              <a:rPr dirty="0" sz="1200" spc="-10">
                <a:latin typeface="Century Gothic"/>
                <a:cs typeface="Century Gothic"/>
              </a:rPr>
              <a:t>true </a:t>
            </a:r>
            <a:r>
              <a:rPr dirty="0" sz="1200" spc="-5">
                <a:latin typeface="Century Gothic"/>
                <a:cs typeface="Century Gothic"/>
              </a:rPr>
              <a:t>Mike Calta fashion </a:t>
            </a:r>
            <a:r>
              <a:rPr dirty="0" sz="1200" spc="-10">
                <a:latin typeface="Century Gothic"/>
                <a:cs typeface="Century Gothic"/>
              </a:rPr>
              <a:t>with </a:t>
            </a:r>
            <a:r>
              <a:rPr dirty="0" sz="1200">
                <a:latin typeface="Century Gothic"/>
                <a:cs typeface="Century Gothic"/>
              </a:rPr>
              <a:t>a </a:t>
            </a:r>
            <a:r>
              <a:rPr dirty="0" sz="1200" spc="-5">
                <a:latin typeface="Century Gothic"/>
                <a:cs typeface="Century Gothic"/>
              </a:rPr>
              <a:t>Christmas Karaoke Segment.  The Mike Calta Show </a:t>
            </a:r>
            <a:r>
              <a:rPr dirty="0" sz="1200">
                <a:latin typeface="Century Gothic"/>
                <a:cs typeface="Century Gothic"/>
              </a:rPr>
              <a:t>would love </a:t>
            </a:r>
            <a:r>
              <a:rPr dirty="0" sz="1200" spc="-15">
                <a:latin typeface="Century Gothic"/>
                <a:cs typeface="Century Gothic"/>
              </a:rPr>
              <a:t>to </a:t>
            </a:r>
            <a:r>
              <a:rPr dirty="0" sz="1200" spc="-5">
                <a:latin typeface="Century Gothic"/>
                <a:cs typeface="Century Gothic"/>
              </a:rPr>
              <a:t>have </a:t>
            </a:r>
            <a:r>
              <a:rPr dirty="0" sz="1200">
                <a:latin typeface="Century Gothic"/>
                <a:cs typeface="Century Gothic"/>
              </a:rPr>
              <a:t>Julie live </a:t>
            </a:r>
            <a:r>
              <a:rPr dirty="0" sz="1200" spc="-5">
                <a:latin typeface="Century Gothic"/>
                <a:cs typeface="Century Gothic"/>
              </a:rPr>
              <a:t>in </a:t>
            </a:r>
            <a:r>
              <a:rPr dirty="0" sz="1200" spc="-10">
                <a:latin typeface="Century Gothic"/>
                <a:cs typeface="Century Gothic"/>
              </a:rPr>
              <a:t>studio </a:t>
            </a:r>
            <a:r>
              <a:rPr dirty="0" sz="1200" spc="-5">
                <a:latin typeface="Century Gothic"/>
                <a:cs typeface="Century Gothic"/>
              </a:rPr>
              <a:t>as </a:t>
            </a:r>
            <a:r>
              <a:rPr dirty="0" sz="1200">
                <a:latin typeface="Century Gothic"/>
                <a:cs typeface="Century Gothic"/>
              </a:rPr>
              <a:t>a guest </a:t>
            </a:r>
            <a:r>
              <a:rPr dirty="0" sz="1200" spc="-5">
                <a:latin typeface="Century Gothic"/>
                <a:cs typeface="Century Gothic"/>
              </a:rPr>
              <a:t>judge,  providing organic on air </a:t>
            </a:r>
            <a:r>
              <a:rPr dirty="0" sz="1200" spc="-10">
                <a:latin typeface="Century Gothic"/>
                <a:cs typeface="Century Gothic"/>
              </a:rPr>
              <a:t>time </a:t>
            </a:r>
            <a:r>
              <a:rPr dirty="0" sz="1200" spc="-15">
                <a:latin typeface="Century Gothic"/>
                <a:cs typeface="Century Gothic"/>
              </a:rPr>
              <a:t>to </a:t>
            </a:r>
            <a:r>
              <a:rPr dirty="0" sz="1200" spc="-5">
                <a:latin typeface="Century Gothic"/>
                <a:cs typeface="Century Gothic"/>
              </a:rPr>
              <a:t>talk on air about </a:t>
            </a:r>
            <a:r>
              <a:rPr dirty="0" sz="1200">
                <a:latin typeface="Century Gothic"/>
                <a:cs typeface="Century Gothic"/>
              </a:rPr>
              <a:t>all </a:t>
            </a:r>
            <a:r>
              <a:rPr dirty="0" sz="1200" spc="-5">
                <a:latin typeface="Century Gothic"/>
                <a:cs typeface="Century Gothic"/>
              </a:rPr>
              <a:t>of </a:t>
            </a:r>
            <a:r>
              <a:rPr dirty="0" sz="1200" spc="-10">
                <a:latin typeface="Century Gothic"/>
                <a:cs typeface="Century Gothic"/>
              </a:rPr>
              <a:t>the </a:t>
            </a:r>
            <a:r>
              <a:rPr dirty="0" sz="1200" spc="-5">
                <a:latin typeface="Century Gothic"/>
                <a:cs typeface="Century Gothic"/>
              </a:rPr>
              <a:t>holiday gift </a:t>
            </a:r>
            <a:r>
              <a:rPr dirty="0" sz="1200" spc="-10">
                <a:latin typeface="Century Gothic"/>
                <a:cs typeface="Century Gothic"/>
              </a:rPr>
              <a:t>options  </a:t>
            </a:r>
            <a:r>
              <a:rPr dirty="0" sz="1200" spc="-5">
                <a:latin typeface="Century Gothic"/>
                <a:cs typeface="Century Gothic"/>
              </a:rPr>
              <a:t>available at </a:t>
            </a:r>
            <a:r>
              <a:rPr dirty="0" sz="1200" spc="-10">
                <a:latin typeface="Century Gothic"/>
                <a:cs typeface="Century Gothic"/>
              </a:rPr>
              <a:t>the </a:t>
            </a:r>
            <a:r>
              <a:rPr dirty="0" sz="1200">
                <a:latin typeface="Century Gothic"/>
                <a:cs typeface="Century Gothic"/>
              </a:rPr>
              <a:t>Gold &amp; </a:t>
            </a:r>
            <a:r>
              <a:rPr dirty="0" sz="1200" spc="-5">
                <a:latin typeface="Century Gothic"/>
                <a:cs typeface="Century Gothic"/>
              </a:rPr>
              <a:t>Diamond Source. The winner of </a:t>
            </a:r>
            <a:r>
              <a:rPr dirty="0" sz="1200" spc="-10">
                <a:latin typeface="Century Gothic"/>
                <a:cs typeface="Century Gothic"/>
              </a:rPr>
              <a:t>the </a:t>
            </a:r>
            <a:r>
              <a:rPr dirty="0" sz="1200" spc="-5">
                <a:latin typeface="Century Gothic"/>
                <a:cs typeface="Century Gothic"/>
              </a:rPr>
              <a:t>karaoke segment  </a:t>
            </a:r>
            <a:r>
              <a:rPr dirty="0" sz="1200">
                <a:latin typeface="Century Gothic"/>
                <a:cs typeface="Century Gothic"/>
              </a:rPr>
              <a:t>will receive a </a:t>
            </a:r>
            <a:r>
              <a:rPr dirty="0" sz="1200" spc="-10">
                <a:latin typeface="Century Gothic"/>
                <a:cs typeface="Century Gothic"/>
              </a:rPr>
              <a:t>$1,000 </a:t>
            </a:r>
            <a:r>
              <a:rPr dirty="0" sz="1200" spc="-5">
                <a:latin typeface="Century Gothic"/>
                <a:cs typeface="Century Gothic"/>
              </a:rPr>
              <a:t>GDS</a:t>
            </a:r>
            <a:r>
              <a:rPr dirty="0" sz="1200" spc="-10">
                <a:latin typeface="Century Gothic"/>
                <a:cs typeface="Century Gothic"/>
              </a:rPr>
              <a:t> </a:t>
            </a:r>
            <a:r>
              <a:rPr dirty="0" sz="1200" spc="-5">
                <a:latin typeface="Century Gothic"/>
                <a:cs typeface="Century Gothic"/>
              </a:rPr>
              <a:t>giftcard.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52800" y="4014215"/>
            <a:ext cx="2903220" cy="3480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15028" y="7583423"/>
            <a:ext cx="1891283" cy="318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97535" y="4416788"/>
            <a:ext cx="2713355" cy="256286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GDS will</a:t>
            </a:r>
            <a:r>
              <a:rPr dirty="0" u="heavy" sz="16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receive:</a:t>
            </a:r>
            <a:endParaRPr sz="160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spcBef>
                <a:spcPts val="80"/>
              </a:spcBef>
              <a:buChar char="-"/>
              <a:tabLst>
                <a:tab pos="299085" algn="l"/>
                <a:tab pos="299720" algn="l"/>
              </a:tabLst>
            </a:pPr>
            <a:r>
              <a:rPr dirty="0" sz="1200" spc="-5">
                <a:latin typeface="Century Gothic"/>
                <a:cs typeface="Century Gothic"/>
              </a:rPr>
              <a:t>Minimum of </a:t>
            </a:r>
            <a:r>
              <a:rPr dirty="0" sz="1200" spc="-15">
                <a:latin typeface="Century Gothic"/>
                <a:cs typeface="Century Gothic"/>
              </a:rPr>
              <a:t>(20) </a:t>
            </a:r>
            <a:r>
              <a:rPr dirty="0" sz="1200" spc="-10">
                <a:latin typeface="Century Gothic"/>
                <a:cs typeface="Century Gothic"/>
              </a:rPr>
              <a:t>:15 </a:t>
            </a:r>
            <a:r>
              <a:rPr dirty="0" sz="1200">
                <a:latin typeface="Century Gothic"/>
                <a:cs typeface="Century Gothic"/>
              </a:rPr>
              <a:t>M-SU </a:t>
            </a:r>
            <a:r>
              <a:rPr dirty="0" sz="1200" spc="-10">
                <a:latin typeface="Century Gothic"/>
                <a:cs typeface="Century Gothic"/>
              </a:rPr>
              <a:t>6a-12a  </a:t>
            </a:r>
            <a:r>
              <a:rPr dirty="0" sz="1200">
                <a:latin typeface="Century Gothic"/>
                <a:cs typeface="Century Gothic"/>
              </a:rPr>
              <a:t>rec </a:t>
            </a:r>
            <a:r>
              <a:rPr dirty="0" sz="1200" spc="-5">
                <a:latin typeface="Century Gothic"/>
                <a:cs typeface="Century Gothic"/>
              </a:rPr>
              <a:t>promos </a:t>
            </a:r>
            <a:r>
              <a:rPr dirty="0" sz="1200">
                <a:latin typeface="Century Gothic"/>
                <a:cs typeface="Century Gothic"/>
              </a:rPr>
              <a:t>– </a:t>
            </a:r>
            <a:r>
              <a:rPr dirty="0" sz="1200" spc="-5" b="1">
                <a:latin typeface="Century Gothic"/>
                <a:cs typeface="Century Gothic"/>
              </a:rPr>
              <a:t>value of $3,000  </a:t>
            </a:r>
            <a:r>
              <a:rPr dirty="0" sz="1200" b="1">
                <a:latin typeface="Century Gothic"/>
                <a:cs typeface="Century Gothic"/>
              </a:rPr>
              <a:t>($150/promo</a:t>
            </a:r>
            <a:r>
              <a:rPr dirty="0" sz="1200">
                <a:latin typeface="Century Gothic"/>
                <a:cs typeface="Century Gothic"/>
              </a:rPr>
              <a:t>)</a:t>
            </a:r>
            <a:endParaRPr sz="1200">
              <a:latin typeface="Century Gothic"/>
              <a:cs typeface="Century Gothic"/>
            </a:endParaRPr>
          </a:p>
          <a:p>
            <a:pPr marL="299085" marR="317500" indent="-286385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200" spc="-5">
                <a:latin typeface="Century Gothic"/>
                <a:cs typeface="Century Gothic"/>
              </a:rPr>
              <a:t>Jock </a:t>
            </a:r>
            <a:r>
              <a:rPr dirty="0" sz="1200" spc="-10">
                <a:latin typeface="Century Gothic"/>
                <a:cs typeface="Century Gothic"/>
              </a:rPr>
              <a:t>chatter </a:t>
            </a:r>
            <a:r>
              <a:rPr dirty="0" sz="1200" spc="-5">
                <a:latin typeface="Century Gothic"/>
                <a:cs typeface="Century Gothic"/>
              </a:rPr>
              <a:t>throughout </a:t>
            </a:r>
            <a:r>
              <a:rPr dirty="0" sz="1200" spc="-10">
                <a:latin typeface="Century Gothic"/>
                <a:cs typeface="Century Gothic"/>
              </a:rPr>
              <a:t>the  </a:t>
            </a:r>
            <a:r>
              <a:rPr dirty="0" sz="1200">
                <a:latin typeface="Century Gothic"/>
                <a:cs typeface="Century Gothic"/>
              </a:rPr>
              <a:t>week – </a:t>
            </a:r>
            <a:r>
              <a:rPr dirty="0" sz="1200" spc="-5" b="1">
                <a:latin typeface="Century Gothic"/>
                <a:cs typeface="Century Gothic"/>
              </a:rPr>
              <a:t>value of</a:t>
            </a:r>
            <a:r>
              <a:rPr dirty="0" sz="1200" spc="-45" b="1">
                <a:latin typeface="Century Gothic"/>
                <a:cs typeface="Century Gothic"/>
              </a:rPr>
              <a:t> </a:t>
            </a:r>
            <a:r>
              <a:rPr dirty="0" sz="1200" spc="-5" b="1">
                <a:latin typeface="Century Gothic"/>
                <a:cs typeface="Century Gothic"/>
              </a:rPr>
              <a:t>$2,000</a:t>
            </a:r>
            <a:endParaRPr sz="1200">
              <a:latin typeface="Century Gothic"/>
              <a:cs typeface="Century Gothic"/>
            </a:endParaRPr>
          </a:p>
          <a:p>
            <a:pPr marL="299085" marR="66675" indent="-286385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200">
                <a:latin typeface="Century Gothic"/>
                <a:cs typeface="Century Gothic"/>
              </a:rPr>
              <a:t>Julie on </a:t>
            </a:r>
            <a:r>
              <a:rPr dirty="0" sz="1200" spc="-5">
                <a:latin typeface="Century Gothic"/>
                <a:cs typeface="Century Gothic"/>
              </a:rPr>
              <a:t>air </a:t>
            </a:r>
            <a:r>
              <a:rPr dirty="0" sz="1200" spc="-15">
                <a:latin typeface="Century Gothic"/>
                <a:cs typeface="Century Gothic"/>
              </a:rPr>
              <a:t>to </a:t>
            </a:r>
            <a:r>
              <a:rPr dirty="0" sz="1200" spc="-5">
                <a:latin typeface="Century Gothic"/>
                <a:cs typeface="Century Gothic"/>
              </a:rPr>
              <a:t>co-host 45 minute  segment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entury Gothic"/>
              <a:buChar char="-"/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GDS </a:t>
            </a:r>
            <a:r>
              <a:rPr dirty="0" u="heavy" sz="16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dirty="0" u="heavy" sz="1600" spc="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6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provide:</a:t>
            </a:r>
            <a:endParaRPr sz="1600">
              <a:latin typeface="Calibri"/>
              <a:cs typeface="Calibri"/>
            </a:endParaRPr>
          </a:p>
          <a:p>
            <a:pPr marL="149860" indent="-137160">
              <a:lnSpc>
                <a:spcPct val="100000"/>
              </a:lnSpc>
              <a:spcBef>
                <a:spcPts val="75"/>
              </a:spcBef>
              <a:buChar char="-"/>
              <a:tabLst>
                <a:tab pos="149860" algn="l"/>
              </a:tabLst>
            </a:pPr>
            <a:r>
              <a:rPr dirty="0" sz="1200" spc="-15">
                <a:latin typeface="Century Gothic"/>
                <a:cs typeface="Century Gothic"/>
              </a:rPr>
              <a:t>(1) </a:t>
            </a:r>
            <a:r>
              <a:rPr dirty="0" sz="1200" spc="-10">
                <a:latin typeface="Century Gothic"/>
                <a:cs typeface="Century Gothic"/>
              </a:rPr>
              <a:t>$1,000 </a:t>
            </a:r>
            <a:r>
              <a:rPr dirty="0" sz="1200" spc="-5">
                <a:latin typeface="Century Gothic"/>
                <a:cs typeface="Century Gothic"/>
              </a:rPr>
              <a:t>gift</a:t>
            </a:r>
            <a:r>
              <a:rPr dirty="0" sz="1200" spc="60">
                <a:latin typeface="Century Gothic"/>
                <a:cs typeface="Century Gothic"/>
              </a:rPr>
              <a:t> </a:t>
            </a:r>
            <a:r>
              <a:rPr dirty="0" sz="1200" spc="-10">
                <a:latin typeface="Century Gothic"/>
                <a:cs typeface="Century Gothic"/>
              </a:rPr>
              <a:t>certificate</a:t>
            </a:r>
            <a:endParaRPr sz="1200">
              <a:latin typeface="Century Gothic"/>
              <a:cs typeface="Century Gothic"/>
            </a:endParaRPr>
          </a:p>
          <a:p>
            <a:pPr marL="12700" marR="285115">
              <a:lnSpc>
                <a:spcPct val="100000"/>
              </a:lnSpc>
              <a:buChar char="-"/>
              <a:tabLst>
                <a:tab pos="106045" algn="l"/>
              </a:tabLst>
            </a:pPr>
            <a:r>
              <a:rPr dirty="0" sz="1200" spc="-5">
                <a:latin typeface="Century Gothic"/>
                <a:cs typeface="Century Gothic"/>
              </a:rPr>
              <a:t>Gift </a:t>
            </a:r>
            <a:r>
              <a:rPr dirty="0" sz="1200" spc="-10">
                <a:latin typeface="Century Gothic"/>
                <a:cs typeface="Century Gothic"/>
              </a:rPr>
              <a:t>certificate, </a:t>
            </a:r>
            <a:r>
              <a:rPr dirty="0" sz="1200" spc="-5">
                <a:latin typeface="Century Gothic"/>
                <a:cs typeface="Century Gothic"/>
              </a:rPr>
              <a:t>copy, logo, any  imaging by</a:t>
            </a:r>
            <a:r>
              <a:rPr dirty="0" sz="1200">
                <a:latin typeface="Century Gothic"/>
                <a:cs typeface="Century Gothic"/>
              </a:rPr>
              <a:t> </a:t>
            </a:r>
            <a:r>
              <a:rPr dirty="0" sz="1200" spc="-10">
                <a:latin typeface="Century Gothic"/>
                <a:cs typeface="Century Gothic"/>
              </a:rPr>
              <a:t>11/10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375" y="7970316"/>
            <a:ext cx="12103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Promotional</a:t>
            </a:r>
            <a:r>
              <a:rPr dirty="0" u="sng" sz="1200" spc="-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2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Value: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$5,000+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65135" y="6166103"/>
            <a:ext cx="1539240" cy="641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3028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72155" y="62484"/>
            <a:ext cx="3465576" cy="2357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72155" y="2077211"/>
            <a:ext cx="3465576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51091" y="5352287"/>
            <a:ext cx="2684145" cy="1496695"/>
          </a:xfrm>
          <a:custGeom>
            <a:avLst/>
            <a:gdLst/>
            <a:ahLst/>
            <a:cxnLst/>
            <a:rect l="l" t="t" r="r" b="b"/>
            <a:pathLst>
              <a:path w="2684145" h="1496695">
                <a:moveTo>
                  <a:pt x="0" y="1496567"/>
                </a:moveTo>
                <a:lnTo>
                  <a:pt x="2683764" y="1496567"/>
                </a:lnTo>
                <a:lnTo>
                  <a:pt x="2683764" y="0"/>
                </a:lnTo>
                <a:lnTo>
                  <a:pt x="0" y="0"/>
                </a:lnTo>
                <a:lnTo>
                  <a:pt x="0" y="14965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72867" y="3240023"/>
            <a:ext cx="4502658" cy="8968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48455" y="3797795"/>
            <a:ext cx="1189481" cy="3985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42103" y="3797795"/>
            <a:ext cx="899922" cy="3985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612898" y="3301046"/>
            <a:ext cx="3909695" cy="77089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dirty="0" sz="3200" b="1">
                <a:latin typeface="Candara"/>
                <a:cs typeface="Candara"/>
              </a:rPr>
              <a:t>Black Friday &amp;</a:t>
            </a:r>
            <a:r>
              <a:rPr dirty="0" sz="3200" spc="-60" b="1">
                <a:latin typeface="Candara"/>
                <a:cs typeface="Candara"/>
              </a:rPr>
              <a:t> </a:t>
            </a:r>
            <a:r>
              <a:rPr dirty="0" sz="3200" spc="-5" b="1">
                <a:latin typeface="Candara"/>
                <a:cs typeface="Candara"/>
              </a:rPr>
              <a:t>Holiday</a:t>
            </a:r>
            <a:endParaRPr sz="320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Candara"/>
                <a:cs typeface="Candara"/>
              </a:rPr>
              <a:t>Promotional</a:t>
            </a:r>
            <a:r>
              <a:rPr dirty="0" sz="1400" spc="25" b="1">
                <a:latin typeface="Candara"/>
                <a:cs typeface="Candara"/>
              </a:rPr>
              <a:t> </a:t>
            </a:r>
            <a:r>
              <a:rPr dirty="0" sz="1400" spc="-5" b="1">
                <a:latin typeface="Candara"/>
                <a:cs typeface="Candara"/>
              </a:rPr>
              <a:t>Support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44851" y="5676900"/>
            <a:ext cx="5023104" cy="8473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65135" y="6166103"/>
            <a:ext cx="1539240" cy="641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094"/>
            <a:ext cx="9144000" cy="6851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79831"/>
            <a:ext cx="9144000" cy="832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41854" y="352755"/>
            <a:ext cx="616648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Julie </a:t>
            </a:r>
            <a:r>
              <a:rPr dirty="0" spc="-10"/>
              <a:t>Weintraub Co-Host’s </a:t>
            </a:r>
            <a:r>
              <a:rPr dirty="0" spc="-15"/>
              <a:t>97X’s </a:t>
            </a:r>
            <a:r>
              <a:rPr dirty="0" spc="-5"/>
              <a:t>8 @</a:t>
            </a:r>
            <a:r>
              <a:rPr dirty="0" spc="90"/>
              <a:t> </a:t>
            </a:r>
            <a:r>
              <a:rPr dirty="0" spc="-5"/>
              <a:t>8</a:t>
            </a:r>
          </a:p>
        </p:txBody>
      </p:sp>
      <p:sp>
        <p:nvSpPr>
          <p:cNvPr id="6" name="object 6"/>
          <p:cNvSpPr/>
          <p:nvPr/>
        </p:nvSpPr>
        <p:spPr>
          <a:xfrm>
            <a:off x="234695" y="192049"/>
            <a:ext cx="1301242" cy="7467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22107" y="6019824"/>
            <a:ext cx="1299718" cy="7467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87084" y="1391411"/>
            <a:ext cx="2426208" cy="2342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93598" y="1508252"/>
            <a:ext cx="560006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mbria Math"/>
                <a:cs typeface="Cambria Math"/>
              </a:rPr>
              <a:t>Sam </a:t>
            </a:r>
            <a:r>
              <a:rPr dirty="0" sz="1800" spc="-10">
                <a:latin typeface="Cambria Math"/>
                <a:cs typeface="Cambria Math"/>
              </a:rPr>
              <a:t>would </a:t>
            </a:r>
            <a:r>
              <a:rPr dirty="0" sz="1800" spc="-15">
                <a:latin typeface="Cambria Math"/>
                <a:cs typeface="Cambria Math"/>
              </a:rPr>
              <a:t>love </a:t>
            </a:r>
            <a:r>
              <a:rPr dirty="0" sz="1800" spc="-5">
                <a:latin typeface="Cambria Math"/>
                <a:cs typeface="Cambria Math"/>
              </a:rPr>
              <a:t>to </a:t>
            </a:r>
            <a:r>
              <a:rPr dirty="0" sz="1800" spc="-20">
                <a:latin typeface="Cambria Math"/>
                <a:cs typeface="Cambria Math"/>
              </a:rPr>
              <a:t>have </a:t>
            </a:r>
            <a:r>
              <a:rPr dirty="0" sz="1800">
                <a:latin typeface="Cambria Math"/>
                <a:cs typeface="Cambria Math"/>
              </a:rPr>
              <a:t>Julie </a:t>
            </a:r>
            <a:r>
              <a:rPr dirty="0" sz="1800" spc="-20">
                <a:latin typeface="Cambria Math"/>
                <a:cs typeface="Cambria Math"/>
              </a:rPr>
              <a:t>Weintraub </a:t>
            </a:r>
            <a:r>
              <a:rPr dirty="0" sz="1800">
                <a:latin typeface="Cambria Math"/>
                <a:cs typeface="Cambria Math"/>
              </a:rPr>
              <a:t>in </a:t>
            </a:r>
            <a:r>
              <a:rPr dirty="0" sz="1800" spc="-5">
                <a:latin typeface="Cambria Math"/>
                <a:cs typeface="Cambria Math"/>
              </a:rPr>
              <a:t>to co-host </a:t>
            </a:r>
            <a:r>
              <a:rPr dirty="0" sz="1800">
                <a:latin typeface="Cambria Math"/>
                <a:cs typeface="Cambria Math"/>
              </a:rPr>
              <a:t>a </a:t>
            </a:r>
            <a:r>
              <a:rPr dirty="0" sz="1800" spc="-5">
                <a:latin typeface="Cambria Math"/>
                <a:cs typeface="Cambria Math"/>
              </a:rPr>
              <a:t>30  minute </a:t>
            </a:r>
            <a:r>
              <a:rPr dirty="0" sz="1800">
                <a:latin typeface="Cambria Math"/>
                <a:cs typeface="Cambria Math"/>
              </a:rPr>
              <a:t>8 @ 8 </a:t>
            </a:r>
            <a:r>
              <a:rPr dirty="0" sz="1800" spc="-5">
                <a:latin typeface="Cambria Math"/>
                <a:cs typeface="Cambria Math"/>
              </a:rPr>
              <a:t>countdown </a:t>
            </a:r>
            <a:r>
              <a:rPr dirty="0" sz="1800">
                <a:latin typeface="Cambria Math"/>
                <a:cs typeface="Cambria Math"/>
              </a:rPr>
              <a:t>segment, </a:t>
            </a:r>
            <a:r>
              <a:rPr dirty="0" sz="1800" spc="-10">
                <a:latin typeface="Cambria Math"/>
                <a:cs typeface="Cambria Math"/>
              </a:rPr>
              <a:t>where they </a:t>
            </a:r>
            <a:r>
              <a:rPr dirty="0" sz="1800" spc="-5">
                <a:latin typeface="Cambria Math"/>
                <a:cs typeface="Cambria Math"/>
              </a:rPr>
              <a:t>will count  down </a:t>
            </a:r>
            <a:r>
              <a:rPr dirty="0" sz="1800">
                <a:latin typeface="Cambria Math"/>
                <a:cs typeface="Cambria Math"/>
              </a:rPr>
              <a:t>the </a:t>
            </a:r>
            <a:r>
              <a:rPr dirty="0" sz="1800" spc="-5">
                <a:latin typeface="Cambria Math"/>
                <a:cs typeface="Cambria Math"/>
              </a:rPr>
              <a:t>top </a:t>
            </a:r>
            <a:r>
              <a:rPr dirty="0" sz="1800">
                <a:latin typeface="Cambria Math"/>
                <a:cs typeface="Cambria Math"/>
              </a:rPr>
              <a:t>8 </a:t>
            </a:r>
            <a:r>
              <a:rPr dirty="0" sz="1800" spc="-5">
                <a:latin typeface="Cambria Math"/>
                <a:cs typeface="Cambria Math"/>
              </a:rPr>
              <a:t>songs. </a:t>
            </a:r>
            <a:r>
              <a:rPr dirty="0" sz="1800">
                <a:latin typeface="Cambria Math"/>
                <a:cs typeface="Cambria Math"/>
              </a:rPr>
              <a:t>This </a:t>
            </a:r>
            <a:r>
              <a:rPr dirty="0" sz="1800" spc="-10">
                <a:latin typeface="Cambria Math"/>
                <a:cs typeface="Cambria Math"/>
              </a:rPr>
              <a:t>feature </a:t>
            </a:r>
            <a:r>
              <a:rPr dirty="0" sz="1800" spc="-5">
                <a:latin typeface="Cambria Math"/>
                <a:cs typeface="Cambria Math"/>
              </a:rPr>
              <a:t>will </a:t>
            </a:r>
            <a:r>
              <a:rPr dirty="0" sz="1800" spc="-10">
                <a:latin typeface="Cambria Math"/>
                <a:cs typeface="Cambria Math"/>
              </a:rPr>
              <a:t>organically </a:t>
            </a:r>
            <a:r>
              <a:rPr dirty="0" sz="1800" spc="-5">
                <a:latin typeface="Cambria Math"/>
                <a:cs typeface="Cambria Math"/>
              </a:rPr>
              <a:t>allow  </a:t>
            </a:r>
            <a:r>
              <a:rPr dirty="0" sz="1800">
                <a:latin typeface="Cambria Math"/>
                <a:cs typeface="Cambria Math"/>
              </a:rPr>
              <a:t>Julie </a:t>
            </a:r>
            <a:r>
              <a:rPr dirty="0" sz="1800" spc="-5">
                <a:latin typeface="Cambria Math"/>
                <a:cs typeface="Cambria Math"/>
              </a:rPr>
              <a:t>to talk about the Black </a:t>
            </a:r>
            <a:r>
              <a:rPr dirty="0" sz="1800" spc="-15">
                <a:latin typeface="Cambria Math"/>
                <a:cs typeface="Cambria Math"/>
              </a:rPr>
              <a:t>Friday </a:t>
            </a:r>
            <a:r>
              <a:rPr dirty="0" sz="1800">
                <a:latin typeface="Cambria Math"/>
                <a:cs typeface="Cambria Math"/>
              </a:rPr>
              <a:t>&amp; </a:t>
            </a:r>
            <a:r>
              <a:rPr dirty="0" sz="1800" spc="-10">
                <a:latin typeface="Cambria Math"/>
                <a:cs typeface="Cambria Math"/>
              </a:rPr>
              <a:t>Holiday</a:t>
            </a:r>
            <a:r>
              <a:rPr dirty="0" sz="1800" spc="2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Specials!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6392" y="6256731"/>
            <a:ext cx="140843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Promotional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Value: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Calibri"/>
                <a:cs typeface="Calibri"/>
              </a:rPr>
              <a:t>$4,800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3740" y="3266694"/>
            <a:ext cx="5541010" cy="170116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GDS </a:t>
            </a: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dirty="0" u="sng" sz="14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receive: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400">
                <a:latin typeface="Calibri"/>
                <a:cs typeface="Calibri"/>
              </a:rPr>
              <a:t>Minimum of </a:t>
            </a:r>
            <a:r>
              <a:rPr dirty="0" sz="1400" spc="-5">
                <a:latin typeface="Calibri"/>
                <a:cs typeface="Calibri"/>
              </a:rPr>
              <a:t>(4) interview style </a:t>
            </a:r>
            <a:r>
              <a:rPr dirty="0" sz="1400" spc="-10">
                <a:latin typeface="Calibri"/>
                <a:cs typeface="Calibri"/>
              </a:rPr>
              <a:t>breaks </a:t>
            </a:r>
            <a:r>
              <a:rPr dirty="0" sz="1400">
                <a:latin typeface="Calibri"/>
                <a:cs typeface="Calibri"/>
              </a:rPr>
              <a:t>with 8 </a:t>
            </a:r>
            <a:r>
              <a:rPr dirty="0" sz="1400" spc="0">
                <a:latin typeface="Calibri"/>
                <a:cs typeface="Calibri"/>
              </a:rPr>
              <a:t>@ </a:t>
            </a:r>
            <a:r>
              <a:rPr dirty="0" sz="1400">
                <a:latin typeface="Calibri"/>
                <a:cs typeface="Calibri"/>
              </a:rPr>
              <a:t>8 </a:t>
            </a:r>
            <a:r>
              <a:rPr dirty="0" sz="1400" spc="-10">
                <a:latin typeface="Calibri"/>
                <a:cs typeface="Calibri"/>
              </a:rPr>
              <a:t>Countdown </a:t>
            </a:r>
            <a:r>
              <a:rPr dirty="0" sz="1400">
                <a:latin typeface="Calibri"/>
                <a:cs typeface="Calibri"/>
              </a:rPr>
              <a:t>M-F </a:t>
            </a:r>
            <a:r>
              <a:rPr dirty="0" sz="1400" spc="-5">
                <a:latin typeface="Calibri"/>
                <a:cs typeface="Calibri"/>
              </a:rPr>
              <a:t>6a-8p</a:t>
            </a:r>
            <a:endParaRPr sz="1400">
              <a:latin typeface="Calibri"/>
              <a:cs typeface="Calibri"/>
            </a:endParaRPr>
          </a:p>
          <a:p>
            <a:pPr marL="469900">
              <a:lnSpc>
                <a:spcPts val="1430"/>
              </a:lnSpc>
              <a:spcBef>
                <a:spcPts val="20"/>
              </a:spcBef>
              <a:tabLst>
                <a:tab pos="791210" algn="l"/>
              </a:tabLst>
            </a:pPr>
            <a:r>
              <a:rPr dirty="0" sz="1200">
                <a:latin typeface="Calibri"/>
                <a:cs typeface="Calibri"/>
              </a:rPr>
              <a:t>-	</a:t>
            </a:r>
            <a:r>
              <a:rPr dirty="0" sz="1200" spc="-5" b="1">
                <a:latin typeface="Calibri"/>
                <a:cs typeface="Calibri"/>
              </a:rPr>
              <a:t>value </a:t>
            </a:r>
            <a:r>
              <a:rPr dirty="0" sz="1200" b="1">
                <a:latin typeface="Calibri"/>
                <a:cs typeface="Calibri"/>
              </a:rPr>
              <a:t>$4,000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($500/ea)</a:t>
            </a:r>
            <a:endParaRPr sz="1200">
              <a:latin typeface="Calibri"/>
              <a:cs typeface="Calibri"/>
            </a:endParaRPr>
          </a:p>
          <a:p>
            <a:pPr marL="299085" indent="-286385">
              <a:lnSpc>
                <a:spcPts val="167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400" spc="-5">
                <a:latin typeface="Calibri"/>
                <a:cs typeface="Calibri"/>
              </a:rPr>
              <a:t>(1) Social media post </a:t>
            </a:r>
            <a:r>
              <a:rPr dirty="0" sz="1400">
                <a:latin typeface="Calibri"/>
                <a:cs typeface="Calibri"/>
              </a:rPr>
              <a:t>with </a:t>
            </a:r>
            <a:r>
              <a:rPr dirty="0" sz="1400" spc="-5">
                <a:latin typeface="Calibri"/>
                <a:cs typeface="Calibri"/>
              </a:rPr>
              <a:t>each </a:t>
            </a:r>
            <a:r>
              <a:rPr dirty="0" sz="1400">
                <a:latin typeface="Calibri"/>
                <a:cs typeface="Calibri"/>
              </a:rPr>
              <a:t>8 @ 8 </a:t>
            </a:r>
            <a:r>
              <a:rPr dirty="0" sz="1400" spc="-10">
                <a:latin typeface="Calibri"/>
                <a:cs typeface="Calibri"/>
              </a:rPr>
              <a:t>Countdown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segment</a:t>
            </a:r>
            <a:endParaRPr sz="1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0"/>
              </a:spcBef>
              <a:tabLst>
                <a:tab pos="756285" algn="l"/>
              </a:tabLst>
            </a:pPr>
            <a:r>
              <a:rPr dirty="0" sz="1200">
                <a:latin typeface="Calibri"/>
                <a:cs typeface="Calibri"/>
              </a:rPr>
              <a:t>-	</a:t>
            </a:r>
            <a:r>
              <a:rPr dirty="0" sz="1200" spc="-5" b="1">
                <a:latin typeface="Calibri"/>
                <a:cs typeface="Calibri"/>
              </a:rPr>
              <a:t>value </a:t>
            </a:r>
            <a:r>
              <a:rPr dirty="0" sz="1200" b="1">
                <a:latin typeface="Calibri"/>
                <a:cs typeface="Calibri"/>
              </a:rPr>
              <a:t>of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$800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sng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GDS </a:t>
            </a: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dirty="0" u="sng" sz="1400" spc="-3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provide: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400" spc="-5">
                <a:latin typeface="Calibri"/>
                <a:cs typeface="Calibri"/>
              </a:rPr>
              <a:t>(2) </a:t>
            </a:r>
            <a:r>
              <a:rPr dirty="0" sz="1400" spc="-10">
                <a:latin typeface="Calibri"/>
                <a:cs typeface="Calibri"/>
              </a:rPr>
              <a:t>dates for </a:t>
            </a:r>
            <a:r>
              <a:rPr dirty="0" sz="1400" spc="-5">
                <a:latin typeface="Calibri"/>
                <a:cs typeface="Calibri"/>
              </a:rPr>
              <a:t>Julie </a:t>
            </a:r>
            <a:r>
              <a:rPr dirty="0" sz="1400" spc="-10">
                <a:latin typeface="Calibri"/>
                <a:cs typeface="Calibri"/>
              </a:rPr>
              <a:t>to come </a:t>
            </a:r>
            <a:r>
              <a:rPr dirty="0" sz="1400">
                <a:latin typeface="Calibri"/>
                <a:cs typeface="Calibri"/>
              </a:rPr>
              <a:t>in </a:t>
            </a:r>
            <a:r>
              <a:rPr dirty="0" sz="1400" spc="-10">
                <a:latin typeface="Calibri"/>
                <a:cs typeface="Calibri"/>
              </a:rPr>
              <a:t>to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pre-record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65135" y="6166103"/>
            <a:ext cx="1539240" cy="641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79831"/>
            <a:ext cx="9144000" cy="832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20229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On Air</a:t>
            </a:r>
            <a:r>
              <a:rPr dirty="0" spc="-200"/>
              <a:t> </a:t>
            </a:r>
            <a:r>
              <a:rPr dirty="0" spc="-5"/>
              <a:t>Giveaways</a:t>
            </a:r>
          </a:p>
        </p:txBody>
      </p:sp>
      <p:sp>
        <p:nvSpPr>
          <p:cNvPr id="6" name="object 6"/>
          <p:cNvSpPr/>
          <p:nvPr/>
        </p:nvSpPr>
        <p:spPr>
          <a:xfrm>
            <a:off x="234695" y="192049"/>
            <a:ext cx="1301242" cy="7467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22107" y="6019824"/>
            <a:ext cx="1299718" cy="7467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87084" y="1391411"/>
            <a:ext cx="2426208" cy="2342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79882" y="1508252"/>
            <a:ext cx="562927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mbria Math"/>
                <a:cs typeface="Cambria Math"/>
              </a:rPr>
              <a:t>Additionally, </a:t>
            </a:r>
            <a:r>
              <a:rPr dirty="0" sz="1800" spc="-10">
                <a:latin typeface="Cambria Math"/>
                <a:cs typeface="Cambria Math"/>
              </a:rPr>
              <a:t>we’d </a:t>
            </a:r>
            <a:r>
              <a:rPr dirty="0" sz="1800" spc="-15">
                <a:latin typeface="Cambria Math"/>
                <a:cs typeface="Cambria Math"/>
              </a:rPr>
              <a:t>love </a:t>
            </a:r>
            <a:r>
              <a:rPr dirty="0" sz="1800" spc="-5">
                <a:latin typeface="Cambria Math"/>
                <a:cs typeface="Cambria Math"/>
              </a:rPr>
              <a:t>to host </a:t>
            </a:r>
            <a:r>
              <a:rPr dirty="0" sz="1800">
                <a:latin typeface="Cambria Math"/>
                <a:cs typeface="Cambria Math"/>
              </a:rPr>
              <a:t>on </a:t>
            </a:r>
            <a:r>
              <a:rPr dirty="0" sz="1800" spc="-5">
                <a:latin typeface="Cambria Math"/>
                <a:cs typeface="Cambria Math"/>
              </a:rPr>
              <a:t>air </a:t>
            </a:r>
            <a:r>
              <a:rPr dirty="0" sz="1800" spc="-25">
                <a:latin typeface="Cambria Math"/>
                <a:cs typeface="Cambria Math"/>
              </a:rPr>
              <a:t>giveaways </a:t>
            </a:r>
            <a:r>
              <a:rPr dirty="0" sz="1800" spc="-5">
                <a:latin typeface="Cambria Math"/>
                <a:cs typeface="Cambria Math"/>
              </a:rPr>
              <a:t>the </a:t>
            </a:r>
            <a:r>
              <a:rPr dirty="0" sz="1800" spc="-10">
                <a:latin typeface="Cambria Math"/>
                <a:cs typeface="Cambria Math"/>
              </a:rPr>
              <a:t>weeks  </a:t>
            </a:r>
            <a:r>
              <a:rPr dirty="0" sz="1800" spc="-5">
                <a:latin typeface="Cambria Math"/>
                <a:cs typeface="Cambria Math"/>
              </a:rPr>
              <a:t>leading </a:t>
            </a:r>
            <a:r>
              <a:rPr dirty="0" sz="1800">
                <a:latin typeface="Cambria Math"/>
                <a:cs typeface="Cambria Math"/>
              </a:rPr>
              <a:t>in </a:t>
            </a:r>
            <a:r>
              <a:rPr dirty="0" sz="1800" spc="-5">
                <a:latin typeface="Cambria Math"/>
                <a:cs typeface="Cambria Math"/>
              </a:rPr>
              <a:t>to Black </a:t>
            </a:r>
            <a:r>
              <a:rPr dirty="0" sz="1800" spc="-15">
                <a:latin typeface="Cambria Math"/>
                <a:cs typeface="Cambria Math"/>
              </a:rPr>
              <a:t>Friday </a:t>
            </a:r>
            <a:r>
              <a:rPr dirty="0" sz="1800" spc="-5">
                <a:latin typeface="Cambria Math"/>
                <a:cs typeface="Cambria Math"/>
              </a:rPr>
              <a:t>and </a:t>
            </a:r>
            <a:r>
              <a:rPr dirty="0" sz="1800" spc="-25">
                <a:latin typeface="Cambria Math"/>
                <a:cs typeface="Cambria Math"/>
              </a:rPr>
              <a:t>Holiday, </a:t>
            </a:r>
            <a:r>
              <a:rPr dirty="0" sz="1800" spc="-5">
                <a:latin typeface="Cambria Math"/>
                <a:cs typeface="Cambria Math"/>
              </a:rPr>
              <a:t>to plug </a:t>
            </a:r>
            <a:r>
              <a:rPr dirty="0" sz="1800">
                <a:latin typeface="Cambria Math"/>
                <a:cs typeface="Cambria Math"/>
              </a:rPr>
              <a:t>GDS  </a:t>
            </a:r>
            <a:r>
              <a:rPr dirty="0" sz="1800" spc="-5">
                <a:latin typeface="Cambria Math"/>
                <a:cs typeface="Cambria Math"/>
              </a:rPr>
              <a:t>promotions and specials, reminding listeners </a:t>
            </a:r>
            <a:r>
              <a:rPr dirty="0" sz="1800">
                <a:latin typeface="Cambria Math"/>
                <a:cs typeface="Cambria Math"/>
              </a:rPr>
              <a:t>of </a:t>
            </a:r>
            <a:r>
              <a:rPr dirty="0" sz="1800" spc="-5">
                <a:latin typeface="Cambria Math"/>
                <a:cs typeface="Cambria Math"/>
              </a:rPr>
              <a:t>all </a:t>
            </a:r>
            <a:r>
              <a:rPr dirty="0" sz="1800">
                <a:latin typeface="Cambria Math"/>
                <a:cs typeface="Cambria Math"/>
              </a:rPr>
              <a:t>of </a:t>
            </a:r>
            <a:r>
              <a:rPr dirty="0" sz="1800" spc="-5">
                <a:latin typeface="Cambria Math"/>
                <a:cs typeface="Cambria Math"/>
              </a:rPr>
              <a:t>the  Gold </a:t>
            </a:r>
            <a:r>
              <a:rPr dirty="0" sz="1800">
                <a:latin typeface="Cambria Math"/>
                <a:cs typeface="Cambria Math"/>
              </a:rPr>
              <a:t>&amp; Diamond </a:t>
            </a:r>
            <a:r>
              <a:rPr dirty="0" sz="1800" spc="-10">
                <a:latin typeface="Cambria Math"/>
                <a:cs typeface="Cambria Math"/>
              </a:rPr>
              <a:t>Source’s </a:t>
            </a:r>
            <a:r>
              <a:rPr dirty="0" sz="1800" spc="-5">
                <a:latin typeface="Cambria Math"/>
                <a:cs typeface="Cambria Math"/>
              </a:rPr>
              <a:t>Black </a:t>
            </a:r>
            <a:r>
              <a:rPr dirty="0" sz="1800" spc="-15">
                <a:latin typeface="Cambria Math"/>
                <a:cs typeface="Cambria Math"/>
              </a:rPr>
              <a:t>Friday </a:t>
            </a:r>
            <a:r>
              <a:rPr dirty="0" sz="1800" spc="-5">
                <a:latin typeface="Cambria Math"/>
                <a:cs typeface="Cambria Math"/>
              </a:rPr>
              <a:t>and </a:t>
            </a:r>
            <a:r>
              <a:rPr dirty="0" sz="1800" spc="-10">
                <a:latin typeface="Cambria Math"/>
                <a:cs typeface="Cambria Math"/>
              </a:rPr>
              <a:t>Holiday</a:t>
            </a:r>
            <a:r>
              <a:rPr dirty="0" sz="1800" spc="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deals!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3740" y="3266694"/>
            <a:ext cx="4079240" cy="1916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GDS </a:t>
            </a: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dirty="0" u="sng" sz="14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receive: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400">
                <a:latin typeface="Calibri"/>
                <a:cs typeface="Calibri"/>
              </a:rPr>
              <a:t>2 </a:t>
            </a:r>
            <a:r>
              <a:rPr dirty="0" sz="1400" spc="-5">
                <a:latin typeface="Calibri"/>
                <a:cs typeface="Calibri"/>
              </a:rPr>
              <a:t>week </a:t>
            </a:r>
            <a:r>
              <a:rPr dirty="0" sz="1400">
                <a:latin typeface="Calibri"/>
                <a:cs typeface="Calibri"/>
              </a:rPr>
              <a:t>of </a:t>
            </a:r>
            <a:r>
              <a:rPr dirty="0" sz="1400" spc="-5">
                <a:latin typeface="Calibri"/>
                <a:cs typeface="Calibri"/>
              </a:rPr>
              <a:t>On </a:t>
            </a:r>
            <a:r>
              <a:rPr dirty="0" sz="1400">
                <a:latin typeface="Calibri"/>
                <a:cs typeface="Calibri"/>
              </a:rPr>
              <a:t>Air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Giveaways</a:t>
            </a:r>
            <a:endParaRPr sz="1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dirty="0" sz="1400">
                <a:latin typeface="Calibri"/>
                <a:cs typeface="Calibri"/>
              </a:rPr>
              <a:t>-	</a:t>
            </a:r>
            <a:r>
              <a:rPr dirty="0" sz="1400" spc="-5">
                <a:latin typeface="Calibri"/>
                <a:cs typeface="Calibri"/>
              </a:rPr>
              <a:t>One</a:t>
            </a:r>
            <a:r>
              <a:rPr dirty="0" sz="1400" spc="-7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11/20</a:t>
            </a:r>
            <a:endParaRPr sz="1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dirty="0" sz="1400">
                <a:latin typeface="Calibri"/>
                <a:cs typeface="Calibri"/>
              </a:rPr>
              <a:t>-	</a:t>
            </a:r>
            <a:r>
              <a:rPr dirty="0" sz="1400" spc="-5">
                <a:latin typeface="Calibri"/>
                <a:cs typeface="Calibri"/>
              </a:rPr>
              <a:t>One</a:t>
            </a:r>
            <a:r>
              <a:rPr dirty="0" sz="1400" spc="-7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12/18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400">
                <a:latin typeface="Calibri"/>
                <a:cs typeface="Calibri"/>
              </a:rPr>
              <a:t>Minimum of </a:t>
            </a:r>
            <a:r>
              <a:rPr dirty="0" sz="1400" spc="-5">
                <a:latin typeface="Calibri"/>
                <a:cs typeface="Calibri"/>
              </a:rPr>
              <a:t>(20) live reads </a:t>
            </a:r>
            <a:r>
              <a:rPr dirty="0" sz="1400">
                <a:latin typeface="Calibri"/>
                <a:cs typeface="Calibri"/>
              </a:rPr>
              <a:t>M-F </a:t>
            </a:r>
            <a:r>
              <a:rPr dirty="0" sz="1400" spc="-5">
                <a:latin typeface="Calibri"/>
                <a:cs typeface="Calibri"/>
              </a:rPr>
              <a:t>6a-7p (10 per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week)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927100" algn="l"/>
              </a:tabLst>
            </a:pPr>
            <a:r>
              <a:rPr dirty="0" sz="1200">
                <a:latin typeface="Calibri"/>
                <a:cs typeface="Calibri"/>
              </a:rPr>
              <a:t>-	</a:t>
            </a:r>
            <a:r>
              <a:rPr dirty="0" sz="1200" spc="-5" b="1">
                <a:latin typeface="Calibri"/>
                <a:cs typeface="Calibri"/>
              </a:rPr>
              <a:t>value </a:t>
            </a:r>
            <a:r>
              <a:rPr dirty="0" sz="1200" b="1">
                <a:latin typeface="Calibri"/>
                <a:cs typeface="Calibri"/>
              </a:rPr>
              <a:t>of $5,000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($250/ea)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u="sng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GDS </a:t>
            </a: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dirty="0" u="sng" sz="14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provide:</a:t>
            </a:r>
            <a:endParaRPr sz="1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400" spc="-5">
                <a:latin typeface="Calibri"/>
                <a:cs typeface="Calibri"/>
              </a:rPr>
              <a:t>(10) $250 </a:t>
            </a:r>
            <a:r>
              <a:rPr dirty="0" sz="1400">
                <a:latin typeface="Calibri"/>
                <a:cs typeface="Calibri"/>
              </a:rPr>
              <a:t>gift </a:t>
            </a:r>
            <a:r>
              <a:rPr dirty="0" sz="1400" spc="-15">
                <a:latin typeface="Calibri"/>
                <a:cs typeface="Calibri"/>
              </a:rPr>
              <a:t>cards </a:t>
            </a:r>
            <a:r>
              <a:rPr dirty="0" sz="1400">
                <a:latin typeface="Calibri"/>
                <a:cs typeface="Calibri"/>
              </a:rPr>
              <a:t>in </a:t>
            </a:r>
            <a:r>
              <a:rPr dirty="0" sz="1400" spc="-5">
                <a:latin typeface="Calibri"/>
                <a:cs typeface="Calibri"/>
              </a:rPr>
              <a:t>house </a:t>
            </a:r>
            <a:r>
              <a:rPr dirty="0" sz="1400" spc="-10">
                <a:latin typeface="Calibri"/>
                <a:cs typeface="Calibri"/>
              </a:rPr>
              <a:t>by</a:t>
            </a:r>
            <a:r>
              <a:rPr dirty="0" sz="1400" spc="4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11/10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6392" y="6256731"/>
            <a:ext cx="140843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Promotional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Value: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Calibri"/>
                <a:cs typeface="Calibri"/>
              </a:rPr>
              <a:t>$5,000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36748" y="324611"/>
            <a:ext cx="3270504" cy="1722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80532" y="6022847"/>
            <a:ext cx="3220212" cy="544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20" y="2029967"/>
            <a:ext cx="9136380" cy="3121660"/>
          </a:xfrm>
          <a:custGeom>
            <a:avLst/>
            <a:gdLst/>
            <a:ahLst/>
            <a:cxnLst/>
            <a:rect l="l" t="t" r="r" b="b"/>
            <a:pathLst>
              <a:path w="9136380" h="3121660">
                <a:moveTo>
                  <a:pt x="0" y="3121151"/>
                </a:moveTo>
                <a:lnTo>
                  <a:pt x="9136379" y="3121151"/>
                </a:lnTo>
                <a:lnTo>
                  <a:pt x="9136380" y="0"/>
                </a:lnTo>
                <a:lnTo>
                  <a:pt x="0" y="0"/>
                </a:lnTo>
                <a:lnTo>
                  <a:pt x="0" y="3121151"/>
                </a:lnTo>
                <a:close/>
              </a:path>
            </a:pathLst>
          </a:custGeom>
          <a:solidFill>
            <a:srgbClr val="C700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20" y="5145023"/>
            <a:ext cx="9136380" cy="12700"/>
          </a:xfrm>
          <a:custGeom>
            <a:avLst/>
            <a:gdLst/>
            <a:ahLst/>
            <a:cxnLst/>
            <a:rect l="l" t="t" r="r" b="b"/>
            <a:pathLst>
              <a:path w="9136380" h="12700">
                <a:moveTo>
                  <a:pt x="0" y="12191"/>
                </a:moveTo>
                <a:lnTo>
                  <a:pt x="9136379" y="12191"/>
                </a:lnTo>
                <a:lnTo>
                  <a:pt x="9136379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C700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20" y="2029967"/>
            <a:ext cx="9136380" cy="3121660"/>
          </a:xfrm>
          <a:custGeom>
            <a:avLst/>
            <a:gdLst/>
            <a:ahLst/>
            <a:cxnLst/>
            <a:rect l="l" t="t" r="r" b="b"/>
            <a:pathLst>
              <a:path w="9136380" h="3121660">
                <a:moveTo>
                  <a:pt x="9136380" y="0"/>
                </a:moveTo>
                <a:lnTo>
                  <a:pt x="0" y="0"/>
                </a:lnTo>
                <a:lnTo>
                  <a:pt x="0" y="3121151"/>
                </a:lnTo>
              </a:path>
            </a:pathLst>
          </a:custGeom>
          <a:ln w="12192">
            <a:solidFill>
              <a:srgbClr val="C700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4923" y="2785872"/>
            <a:ext cx="8533638" cy="1504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46200" y="2979801"/>
            <a:ext cx="7473315" cy="1280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5400" spc="-5" b="1">
                <a:solidFill>
                  <a:srgbClr val="FFFFFF"/>
                </a:solidFill>
                <a:latin typeface="Century Gothic"/>
                <a:cs typeface="Century Gothic"/>
              </a:rPr>
              <a:t>Black </a:t>
            </a:r>
            <a:r>
              <a:rPr dirty="0" sz="5400" b="1">
                <a:solidFill>
                  <a:srgbClr val="FFFFFF"/>
                </a:solidFill>
                <a:latin typeface="Century Gothic"/>
                <a:cs typeface="Century Gothic"/>
              </a:rPr>
              <a:t>Friday &amp;</a:t>
            </a:r>
            <a:r>
              <a:rPr dirty="0" sz="5400" spc="-8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5400" spc="-5" b="1">
                <a:solidFill>
                  <a:srgbClr val="FFFFFF"/>
                </a:solidFill>
                <a:latin typeface="Century Gothic"/>
                <a:cs typeface="Century Gothic"/>
              </a:rPr>
              <a:t>Holiday</a:t>
            </a:r>
            <a:endParaRPr sz="5400">
              <a:latin typeface="Century Gothic"/>
              <a:cs typeface="Century Gothic"/>
            </a:endParaRPr>
          </a:p>
          <a:p>
            <a:pPr algn="ctr" marL="3175">
              <a:lnSpc>
                <a:spcPct val="100000"/>
              </a:lnSpc>
              <a:spcBef>
                <a:spcPts val="40"/>
              </a:spcBef>
            </a:pPr>
            <a:r>
              <a:rPr dirty="0" sz="2800" spc="-5" b="1">
                <a:solidFill>
                  <a:srgbClr val="FFFFFF"/>
                </a:solidFill>
                <a:latin typeface="Century Gothic"/>
                <a:cs typeface="Century Gothic"/>
              </a:rPr>
              <a:t>Promotional</a:t>
            </a:r>
            <a:r>
              <a:rPr dirty="0" sz="2800" spc="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entury Gothic"/>
                <a:cs typeface="Century Gothic"/>
              </a:rPr>
              <a:t>Support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00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3547" y="262127"/>
            <a:ext cx="8615680" cy="6423660"/>
          </a:xfrm>
          <a:custGeom>
            <a:avLst/>
            <a:gdLst/>
            <a:ahLst/>
            <a:cxnLst/>
            <a:rect l="l" t="t" r="r" b="b"/>
            <a:pathLst>
              <a:path w="8615680" h="6423659">
                <a:moveTo>
                  <a:pt x="7544561" y="0"/>
                </a:moveTo>
                <a:lnTo>
                  <a:pt x="1070635" y="0"/>
                </a:lnTo>
                <a:lnTo>
                  <a:pt x="1022944" y="1043"/>
                </a:lnTo>
                <a:lnTo>
                  <a:pt x="975788" y="4143"/>
                </a:lnTo>
                <a:lnTo>
                  <a:pt x="929209" y="9257"/>
                </a:lnTo>
                <a:lnTo>
                  <a:pt x="883252" y="16341"/>
                </a:lnTo>
                <a:lnTo>
                  <a:pt x="837959" y="25351"/>
                </a:lnTo>
                <a:lnTo>
                  <a:pt x="793375" y="36245"/>
                </a:lnTo>
                <a:lnTo>
                  <a:pt x="749543" y="48978"/>
                </a:lnTo>
                <a:lnTo>
                  <a:pt x="706505" y="63508"/>
                </a:lnTo>
                <a:lnTo>
                  <a:pt x="664307" y="79790"/>
                </a:lnTo>
                <a:lnTo>
                  <a:pt x="622991" y="97781"/>
                </a:lnTo>
                <a:lnTo>
                  <a:pt x="582601" y="117438"/>
                </a:lnTo>
                <a:lnTo>
                  <a:pt x="543180" y="138717"/>
                </a:lnTo>
                <a:lnTo>
                  <a:pt x="504773" y="161574"/>
                </a:lnTo>
                <a:lnTo>
                  <a:pt x="467421" y="185966"/>
                </a:lnTo>
                <a:lnTo>
                  <a:pt x="431170" y="211850"/>
                </a:lnTo>
                <a:lnTo>
                  <a:pt x="396062" y="239183"/>
                </a:lnTo>
                <a:lnTo>
                  <a:pt x="362141" y="267919"/>
                </a:lnTo>
                <a:lnTo>
                  <a:pt x="329450" y="298017"/>
                </a:lnTo>
                <a:lnTo>
                  <a:pt x="298034" y="329432"/>
                </a:lnTo>
                <a:lnTo>
                  <a:pt x="267935" y="362121"/>
                </a:lnTo>
                <a:lnTo>
                  <a:pt x="239197" y="396041"/>
                </a:lnTo>
                <a:lnTo>
                  <a:pt x="211863" y="431148"/>
                </a:lnTo>
                <a:lnTo>
                  <a:pt x="185978" y="467398"/>
                </a:lnTo>
                <a:lnTo>
                  <a:pt x="161584" y="504749"/>
                </a:lnTo>
                <a:lnTo>
                  <a:pt x="138725" y="543156"/>
                </a:lnTo>
                <a:lnTo>
                  <a:pt x="117445" y="582575"/>
                </a:lnTo>
                <a:lnTo>
                  <a:pt x="97788" y="622965"/>
                </a:lnTo>
                <a:lnTo>
                  <a:pt x="79795" y="664280"/>
                </a:lnTo>
                <a:lnTo>
                  <a:pt x="63512" y="706478"/>
                </a:lnTo>
                <a:lnTo>
                  <a:pt x="48982" y="749515"/>
                </a:lnTo>
                <a:lnTo>
                  <a:pt x="36248" y="793347"/>
                </a:lnTo>
                <a:lnTo>
                  <a:pt x="25353" y="837931"/>
                </a:lnTo>
                <a:lnTo>
                  <a:pt x="16342" y="883224"/>
                </a:lnTo>
                <a:lnTo>
                  <a:pt x="9257" y="929182"/>
                </a:lnTo>
                <a:lnTo>
                  <a:pt x="4143" y="975761"/>
                </a:lnTo>
                <a:lnTo>
                  <a:pt x="1043" y="1022918"/>
                </a:lnTo>
                <a:lnTo>
                  <a:pt x="0" y="1070610"/>
                </a:lnTo>
                <a:lnTo>
                  <a:pt x="0" y="5353024"/>
                </a:lnTo>
                <a:lnTo>
                  <a:pt x="1043" y="5400715"/>
                </a:lnTo>
                <a:lnTo>
                  <a:pt x="4143" y="5447871"/>
                </a:lnTo>
                <a:lnTo>
                  <a:pt x="9257" y="5494450"/>
                </a:lnTo>
                <a:lnTo>
                  <a:pt x="16342" y="5540407"/>
                </a:lnTo>
                <a:lnTo>
                  <a:pt x="25353" y="5585700"/>
                </a:lnTo>
                <a:lnTo>
                  <a:pt x="36248" y="5630284"/>
                </a:lnTo>
                <a:lnTo>
                  <a:pt x="48982" y="5674116"/>
                </a:lnTo>
                <a:lnTo>
                  <a:pt x="63512" y="5717154"/>
                </a:lnTo>
                <a:lnTo>
                  <a:pt x="79795" y="5759352"/>
                </a:lnTo>
                <a:lnTo>
                  <a:pt x="97788" y="5800668"/>
                </a:lnTo>
                <a:lnTo>
                  <a:pt x="117445" y="5841058"/>
                </a:lnTo>
                <a:lnTo>
                  <a:pt x="138725" y="5880479"/>
                </a:lnTo>
                <a:lnTo>
                  <a:pt x="161584" y="5918886"/>
                </a:lnTo>
                <a:lnTo>
                  <a:pt x="185978" y="5956238"/>
                </a:lnTo>
                <a:lnTo>
                  <a:pt x="211863" y="5992489"/>
                </a:lnTo>
                <a:lnTo>
                  <a:pt x="239197" y="6027597"/>
                </a:lnTo>
                <a:lnTo>
                  <a:pt x="267935" y="6061518"/>
                </a:lnTo>
                <a:lnTo>
                  <a:pt x="298034" y="6094209"/>
                </a:lnTo>
                <a:lnTo>
                  <a:pt x="329450" y="6125625"/>
                </a:lnTo>
                <a:lnTo>
                  <a:pt x="362141" y="6155724"/>
                </a:lnTo>
                <a:lnTo>
                  <a:pt x="396062" y="6184462"/>
                </a:lnTo>
                <a:lnTo>
                  <a:pt x="431170" y="6211796"/>
                </a:lnTo>
                <a:lnTo>
                  <a:pt x="467421" y="6237681"/>
                </a:lnTo>
                <a:lnTo>
                  <a:pt x="504773" y="6262075"/>
                </a:lnTo>
                <a:lnTo>
                  <a:pt x="543180" y="6284934"/>
                </a:lnTo>
                <a:lnTo>
                  <a:pt x="582601" y="6306214"/>
                </a:lnTo>
                <a:lnTo>
                  <a:pt x="622991" y="6325871"/>
                </a:lnTo>
                <a:lnTo>
                  <a:pt x="664307" y="6343864"/>
                </a:lnTo>
                <a:lnTo>
                  <a:pt x="706505" y="6360147"/>
                </a:lnTo>
                <a:lnTo>
                  <a:pt x="749543" y="6374677"/>
                </a:lnTo>
                <a:lnTo>
                  <a:pt x="793375" y="6387411"/>
                </a:lnTo>
                <a:lnTo>
                  <a:pt x="837959" y="6398306"/>
                </a:lnTo>
                <a:lnTo>
                  <a:pt x="883252" y="6407317"/>
                </a:lnTo>
                <a:lnTo>
                  <a:pt x="929209" y="6414402"/>
                </a:lnTo>
                <a:lnTo>
                  <a:pt x="975788" y="6419516"/>
                </a:lnTo>
                <a:lnTo>
                  <a:pt x="1022944" y="6422616"/>
                </a:lnTo>
                <a:lnTo>
                  <a:pt x="1070635" y="6423660"/>
                </a:lnTo>
                <a:lnTo>
                  <a:pt x="7544561" y="6423660"/>
                </a:lnTo>
                <a:lnTo>
                  <a:pt x="7592253" y="6422616"/>
                </a:lnTo>
                <a:lnTo>
                  <a:pt x="7639410" y="6419516"/>
                </a:lnTo>
                <a:lnTo>
                  <a:pt x="7685989" y="6414402"/>
                </a:lnTo>
                <a:lnTo>
                  <a:pt x="7731947" y="6407317"/>
                </a:lnTo>
                <a:lnTo>
                  <a:pt x="7777240" y="6398306"/>
                </a:lnTo>
                <a:lnTo>
                  <a:pt x="7821824" y="6387411"/>
                </a:lnTo>
                <a:lnTo>
                  <a:pt x="7865656" y="6374677"/>
                </a:lnTo>
                <a:lnTo>
                  <a:pt x="7908693" y="6360147"/>
                </a:lnTo>
                <a:lnTo>
                  <a:pt x="7950891" y="6343864"/>
                </a:lnTo>
                <a:lnTo>
                  <a:pt x="7992206" y="6325871"/>
                </a:lnTo>
                <a:lnTo>
                  <a:pt x="8032596" y="6306214"/>
                </a:lnTo>
                <a:lnTo>
                  <a:pt x="8072015" y="6284934"/>
                </a:lnTo>
                <a:lnTo>
                  <a:pt x="8110422" y="6262075"/>
                </a:lnTo>
                <a:lnTo>
                  <a:pt x="8147773" y="6237681"/>
                </a:lnTo>
                <a:lnTo>
                  <a:pt x="8184023" y="6211796"/>
                </a:lnTo>
                <a:lnTo>
                  <a:pt x="8219130" y="6184462"/>
                </a:lnTo>
                <a:lnTo>
                  <a:pt x="8253050" y="6155724"/>
                </a:lnTo>
                <a:lnTo>
                  <a:pt x="8285739" y="6125625"/>
                </a:lnTo>
                <a:lnTo>
                  <a:pt x="8317154" y="6094209"/>
                </a:lnTo>
                <a:lnTo>
                  <a:pt x="8347252" y="6061518"/>
                </a:lnTo>
                <a:lnTo>
                  <a:pt x="8375988" y="6027597"/>
                </a:lnTo>
                <a:lnTo>
                  <a:pt x="8403321" y="5992489"/>
                </a:lnTo>
                <a:lnTo>
                  <a:pt x="8429205" y="5956238"/>
                </a:lnTo>
                <a:lnTo>
                  <a:pt x="8453597" y="5918886"/>
                </a:lnTo>
                <a:lnTo>
                  <a:pt x="8476454" y="5880479"/>
                </a:lnTo>
                <a:lnTo>
                  <a:pt x="8497733" y="5841058"/>
                </a:lnTo>
                <a:lnTo>
                  <a:pt x="8517390" y="5800668"/>
                </a:lnTo>
                <a:lnTo>
                  <a:pt x="8535381" y="5759352"/>
                </a:lnTo>
                <a:lnTo>
                  <a:pt x="8551663" y="5717154"/>
                </a:lnTo>
                <a:lnTo>
                  <a:pt x="8566193" y="5674116"/>
                </a:lnTo>
                <a:lnTo>
                  <a:pt x="8578926" y="5630284"/>
                </a:lnTo>
                <a:lnTo>
                  <a:pt x="8589820" y="5585700"/>
                </a:lnTo>
                <a:lnTo>
                  <a:pt x="8598830" y="5540407"/>
                </a:lnTo>
                <a:lnTo>
                  <a:pt x="8605914" y="5494450"/>
                </a:lnTo>
                <a:lnTo>
                  <a:pt x="8611028" y="5447871"/>
                </a:lnTo>
                <a:lnTo>
                  <a:pt x="8614128" y="5400715"/>
                </a:lnTo>
                <a:lnTo>
                  <a:pt x="8615172" y="5353024"/>
                </a:lnTo>
                <a:lnTo>
                  <a:pt x="8615172" y="1070610"/>
                </a:lnTo>
                <a:lnTo>
                  <a:pt x="8614128" y="1022918"/>
                </a:lnTo>
                <a:lnTo>
                  <a:pt x="8611028" y="975761"/>
                </a:lnTo>
                <a:lnTo>
                  <a:pt x="8605914" y="929182"/>
                </a:lnTo>
                <a:lnTo>
                  <a:pt x="8598830" y="883224"/>
                </a:lnTo>
                <a:lnTo>
                  <a:pt x="8589820" y="837931"/>
                </a:lnTo>
                <a:lnTo>
                  <a:pt x="8578926" y="793347"/>
                </a:lnTo>
                <a:lnTo>
                  <a:pt x="8566193" y="749515"/>
                </a:lnTo>
                <a:lnTo>
                  <a:pt x="8551663" y="706478"/>
                </a:lnTo>
                <a:lnTo>
                  <a:pt x="8535381" y="664280"/>
                </a:lnTo>
                <a:lnTo>
                  <a:pt x="8517390" y="622965"/>
                </a:lnTo>
                <a:lnTo>
                  <a:pt x="8497733" y="582575"/>
                </a:lnTo>
                <a:lnTo>
                  <a:pt x="8476454" y="543156"/>
                </a:lnTo>
                <a:lnTo>
                  <a:pt x="8453597" y="504749"/>
                </a:lnTo>
                <a:lnTo>
                  <a:pt x="8429205" y="467398"/>
                </a:lnTo>
                <a:lnTo>
                  <a:pt x="8403321" y="431148"/>
                </a:lnTo>
                <a:lnTo>
                  <a:pt x="8375988" y="396041"/>
                </a:lnTo>
                <a:lnTo>
                  <a:pt x="8347252" y="362121"/>
                </a:lnTo>
                <a:lnTo>
                  <a:pt x="8317154" y="329432"/>
                </a:lnTo>
                <a:lnTo>
                  <a:pt x="8285739" y="298017"/>
                </a:lnTo>
                <a:lnTo>
                  <a:pt x="8253050" y="267919"/>
                </a:lnTo>
                <a:lnTo>
                  <a:pt x="8219130" y="239183"/>
                </a:lnTo>
                <a:lnTo>
                  <a:pt x="8184023" y="211850"/>
                </a:lnTo>
                <a:lnTo>
                  <a:pt x="8147773" y="185966"/>
                </a:lnTo>
                <a:lnTo>
                  <a:pt x="8110422" y="161574"/>
                </a:lnTo>
                <a:lnTo>
                  <a:pt x="8072015" y="138717"/>
                </a:lnTo>
                <a:lnTo>
                  <a:pt x="8032596" y="117438"/>
                </a:lnTo>
                <a:lnTo>
                  <a:pt x="7992206" y="97781"/>
                </a:lnTo>
                <a:lnTo>
                  <a:pt x="7950891" y="79790"/>
                </a:lnTo>
                <a:lnTo>
                  <a:pt x="7908693" y="63508"/>
                </a:lnTo>
                <a:lnTo>
                  <a:pt x="7865656" y="48978"/>
                </a:lnTo>
                <a:lnTo>
                  <a:pt x="7821824" y="36245"/>
                </a:lnTo>
                <a:lnTo>
                  <a:pt x="7777240" y="25351"/>
                </a:lnTo>
                <a:lnTo>
                  <a:pt x="7731947" y="16341"/>
                </a:lnTo>
                <a:lnTo>
                  <a:pt x="7685989" y="9257"/>
                </a:lnTo>
                <a:lnTo>
                  <a:pt x="7639410" y="4143"/>
                </a:lnTo>
                <a:lnTo>
                  <a:pt x="7592253" y="1043"/>
                </a:lnTo>
                <a:lnTo>
                  <a:pt x="7544561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172" y="5766815"/>
            <a:ext cx="1519428" cy="80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3051" y="840689"/>
            <a:ext cx="4667885" cy="118554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 indent="1905">
              <a:lnSpc>
                <a:spcPct val="99600"/>
              </a:lnSpc>
              <a:spcBef>
                <a:spcPts val="110"/>
              </a:spcBef>
            </a:pPr>
            <a:r>
              <a:rPr dirty="0" sz="1400" spc="-5" b="1">
                <a:solidFill>
                  <a:srgbClr val="000000"/>
                </a:solidFill>
                <a:latin typeface="Bradley Hand ITC"/>
                <a:cs typeface="Bradley Hand ITC"/>
              </a:rPr>
              <a:t>Danielle </a:t>
            </a:r>
            <a:r>
              <a:rPr dirty="0" sz="1400" b="1">
                <a:solidFill>
                  <a:srgbClr val="000000"/>
                </a:solidFill>
                <a:latin typeface="Bradley Hand ITC"/>
                <a:cs typeface="Bradley Hand ITC"/>
              </a:rPr>
              <a:t>from Magic 94.9 will give Tampa Bay’s Black  Friday </a:t>
            </a:r>
            <a:r>
              <a:rPr dirty="0" sz="1400" spc="-5" b="1">
                <a:solidFill>
                  <a:srgbClr val="000000"/>
                </a:solidFill>
                <a:latin typeface="Bradley Hand ITC"/>
                <a:cs typeface="Bradley Hand ITC"/>
              </a:rPr>
              <a:t>shoppers </a:t>
            </a:r>
            <a:r>
              <a:rPr dirty="0" sz="1400" b="1">
                <a:solidFill>
                  <a:srgbClr val="000000"/>
                </a:solidFill>
                <a:latin typeface="Bradley Hand ITC"/>
                <a:cs typeface="Bradley Hand ITC"/>
              </a:rPr>
              <a:t>the BEST deal of the week…. tickets to</a:t>
            </a:r>
            <a:r>
              <a:rPr dirty="0" sz="1400" spc="250" b="1">
                <a:solidFill>
                  <a:srgbClr val="000000"/>
                </a:solidFill>
                <a:latin typeface="Bradley Hand ITC"/>
                <a:cs typeface="Bradley Hand ITC"/>
              </a:rPr>
              <a:t> </a:t>
            </a:r>
            <a:r>
              <a:rPr dirty="0" sz="1400" spc="-5" b="1">
                <a:solidFill>
                  <a:srgbClr val="000000"/>
                </a:solidFill>
                <a:latin typeface="Bradley Hand ITC"/>
                <a:cs typeface="Bradley Hand ITC"/>
              </a:rPr>
              <a:t>Cirque  </a:t>
            </a:r>
            <a:r>
              <a:rPr dirty="0" sz="1400" b="1">
                <a:solidFill>
                  <a:srgbClr val="000000"/>
                </a:solidFill>
                <a:latin typeface="Bradley Hand ITC"/>
                <a:cs typeface="Bradley Hand ITC"/>
              </a:rPr>
              <a:t>Du Soleil plus a </a:t>
            </a:r>
            <a:r>
              <a:rPr dirty="0" sz="2000" b="1">
                <a:solidFill>
                  <a:srgbClr val="C70070"/>
                </a:solidFill>
                <a:latin typeface="Bradley Hand ITC"/>
                <a:cs typeface="Bradley Hand ITC"/>
              </a:rPr>
              <a:t>$100 </a:t>
            </a:r>
            <a:r>
              <a:rPr dirty="0" sz="2000" spc="-5" b="1">
                <a:solidFill>
                  <a:srgbClr val="C70070"/>
                </a:solidFill>
                <a:latin typeface="Bradley Hand ITC"/>
                <a:cs typeface="Bradley Hand ITC"/>
              </a:rPr>
              <a:t>Gold </a:t>
            </a:r>
            <a:r>
              <a:rPr dirty="0" sz="2000" b="1">
                <a:solidFill>
                  <a:srgbClr val="C70070"/>
                </a:solidFill>
                <a:latin typeface="Bradley Hand ITC"/>
                <a:cs typeface="Bradley Hand ITC"/>
              </a:rPr>
              <a:t>&amp; </a:t>
            </a:r>
            <a:r>
              <a:rPr dirty="0" sz="2000" spc="-5" b="1">
                <a:solidFill>
                  <a:srgbClr val="C70070"/>
                </a:solidFill>
                <a:latin typeface="Bradley Hand ITC"/>
                <a:cs typeface="Bradley Hand ITC"/>
              </a:rPr>
              <a:t>Diamond </a:t>
            </a:r>
            <a:r>
              <a:rPr dirty="0" sz="2000" b="1">
                <a:solidFill>
                  <a:srgbClr val="C70070"/>
                </a:solidFill>
                <a:latin typeface="Bradley Hand ITC"/>
                <a:cs typeface="Bradley Hand ITC"/>
              </a:rPr>
              <a:t>Source  </a:t>
            </a:r>
            <a:r>
              <a:rPr dirty="0" sz="1400" b="1">
                <a:solidFill>
                  <a:srgbClr val="000000"/>
                </a:solidFill>
                <a:latin typeface="Bradley Hand ITC"/>
                <a:cs typeface="Bradley Hand ITC"/>
              </a:rPr>
              <a:t>gift card, </a:t>
            </a:r>
            <a:r>
              <a:rPr dirty="0" sz="1400" spc="-5" b="1">
                <a:solidFill>
                  <a:srgbClr val="000000"/>
                </a:solidFill>
                <a:latin typeface="Bradley Hand ITC"/>
                <a:cs typeface="Bradley Hand ITC"/>
              </a:rPr>
              <a:t>reminding listeners </a:t>
            </a:r>
            <a:r>
              <a:rPr dirty="0" sz="1400" b="1">
                <a:solidFill>
                  <a:srgbClr val="000000"/>
                </a:solidFill>
                <a:latin typeface="Bradley Hand ITC"/>
                <a:cs typeface="Bradley Hand ITC"/>
              </a:rPr>
              <a:t>to check out </a:t>
            </a:r>
            <a:r>
              <a:rPr dirty="0" sz="1400" spc="0" b="1">
                <a:solidFill>
                  <a:srgbClr val="000000"/>
                </a:solidFill>
                <a:latin typeface="Bradley Hand ITC"/>
                <a:cs typeface="Bradley Hand ITC"/>
              </a:rPr>
              <a:t>all </a:t>
            </a:r>
            <a:r>
              <a:rPr dirty="0" sz="1400" b="1">
                <a:solidFill>
                  <a:srgbClr val="000000"/>
                </a:solidFill>
                <a:latin typeface="Bradley Hand ITC"/>
                <a:cs typeface="Bradley Hand ITC"/>
              </a:rPr>
              <a:t>of their Black  Friday</a:t>
            </a:r>
            <a:r>
              <a:rPr dirty="0" sz="1400" spc="-40" b="1">
                <a:solidFill>
                  <a:srgbClr val="000000"/>
                </a:solidFill>
                <a:latin typeface="Bradley Hand ITC"/>
                <a:cs typeface="Bradley Hand ITC"/>
              </a:rPr>
              <a:t> </a:t>
            </a:r>
            <a:r>
              <a:rPr dirty="0" sz="1400" spc="-5" b="1">
                <a:solidFill>
                  <a:srgbClr val="000000"/>
                </a:solidFill>
                <a:latin typeface="Bradley Hand ITC"/>
                <a:cs typeface="Bradley Hand ITC"/>
              </a:rPr>
              <a:t>specials!</a:t>
            </a:r>
            <a:endParaRPr sz="1400">
              <a:latin typeface="Bradley Hand ITC"/>
              <a:cs typeface="Bradley Hand IT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65346" y="2213229"/>
            <a:ext cx="450088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915035" marR="5080" indent="-902969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Bradley Hand ITC"/>
                <a:cs typeface="Bradley Hand ITC"/>
              </a:rPr>
              <a:t>There will be daily winners and this </a:t>
            </a:r>
            <a:r>
              <a:rPr dirty="0" sz="1400" spc="-5" b="1">
                <a:latin typeface="Bradley Hand ITC"/>
                <a:cs typeface="Bradley Hand ITC"/>
              </a:rPr>
              <a:t>promotion </a:t>
            </a:r>
            <a:r>
              <a:rPr dirty="0" sz="1400" b="1">
                <a:latin typeface="Bradley Hand ITC"/>
                <a:cs typeface="Bradley Hand ITC"/>
              </a:rPr>
              <a:t>will be on </a:t>
            </a:r>
            <a:r>
              <a:rPr dirty="0" sz="1400" spc="0" b="1">
                <a:latin typeface="Bradley Hand ITC"/>
                <a:cs typeface="Bradley Hand ITC"/>
              </a:rPr>
              <a:t>air  </a:t>
            </a:r>
            <a:r>
              <a:rPr dirty="0" sz="1400" b="1">
                <a:latin typeface="Bradley Hand ITC"/>
                <a:cs typeface="Bradley Hand ITC"/>
              </a:rPr>
              <a:t>the week leading into Black</a:t>
            </a:r>
            <a:r>
              <a:rPr dirty="0" sz="1400" spc="-150" b="1">
                <a:latin typeface="Bradley Hand ITC"/>
                <a:cs typeface="Bradley Hand ITC"/>
              </a:rPr>
              <a:t> </a:t>
            </a:r>
            <a:r>
              <a:rPr dirty="0" sz="1400" b="1">
                <a:latin typeface="Bradley Hand ITC"/>
                <a:cs typeface="Bradley Hand ITC"/>
              </a:rPr>
              <a:t>Friday.</a:t>
            </a:r>
            <a:endParaRPr sz="1400">
              <a:latin typeface="Bradley Hand ITC"/>
              <a:cs typeface="Bradley Hand IT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8276" y="6015228"/>
            <a:ext cx="2382012" cy="466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33527" y="3539490"/>
            <a:ext cx="3374390" cy="19583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2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GDS to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receive:</a:t>
            </a:r>
            <a:endParaRPr sz="1200">
              <a:latin typeface="Century Gothic"/>
              <a:cs typeface="Century Gothic"/>
            </a:endParaRPr>
          </a:p>
          <a:p>
            <a:pPr marL="323850" indent="-31115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200" spc="-15">
                <a:latin typeface="Century Gothic"/>
                <a:cs typeface="Century Gothic"/>
              </a:rPr>
              <a:t>(20) </a:t>
            </a:r>
            <a:r>
              <a:rPr dirty="0" sz="1200">
                <a:latin typeface="Century Gothic"/>
                <a:cs typeface="Century Gothic"/>
              </a:rPr>
              <a:t>M-F AM </a:t>
            </a:r>
            <a:r>
              <a:rPr dirty="0" sz="1200" spc="-5">
                <a:latin typeface="Century Gothic"/>
                <a:cs typeface="Century Gothic"/>
              </a:rPr>
              <a:t>Drive liners </a:t>
            </a:r>
            <a:r>
              <a:rPr dirty="0" sz="1200">
                <a:latin typeface="Century Gothic"/>
                <a:cs typeface="Century Gothic"/>
              </a:rPr>
              <a:t>w/</a:t>
            </a:r>
            <a:r>
              <a:rPr dirty="0" sz="1200" spc="0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Danielle</a:t>
            </a:r>
            <a:endParaRPr sz="1200">
              <a:latin typeface="Century Gothic"/>
              <a:cs typeface="Century Gothic"/>
            </a:endParaRPr>
          </a:p>
          <a:p>
            <a:pPr lvl="1" marL="756285" indent="-286385">
              <a:lnSpc>
                <a:spcPts val="1195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dirty="0" sz="1000" spc="-10">
                <a:latin typeface="Century Gothic"/>
                <a:cs typeface="Century Gothic"/>
              </a:rPr>
              <a:t>value </a:t>
            </a:r>
            <a:r>
              <a:rPr dirty="0" sz="1000" spc="-5">
                <a:latin typeface="Century Gothic"/>
                <a:cs typeface="Century Gothic"/>
              </a:rPr>
              <a:t>of </a:t>
            </a:r>
            <a:r>
              <a:rPr dirty="0" sz="1000" spc="-10">
                <a:latin typeface="Century Gothic"/>
                <a:cs typeface="Century Gothic"/>
              </a:rPr>
              <a:t>$5,000</a:t>
            </a:r>
            <a:r>
              <a:rPr dirty="0" sz="1000" spc="5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($250/ea)</a:t>
            </a:r>
            <a:endParaRPr sz="1000">
              <a:latin typeface="Century Gothic"/>
              <a:cs typeface="Century Gothic"/>
            </a:endParaRPr>
          </a:p>
          <a:p>
            <a:pPr marL="323850" indent="-311150">
              <a:lnSpc>
                <a:spcPts val="143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200" spc="-5">
                <a:latin typeface="Century Gothic"/>
                <a:cs typeface="Century Gothic"/>
              </a:rPr>
              <a:t>Homepage Slider promoting </a:t>
            </a:r>
            <a:r>
              <a:rPr dirty="0" sz="1200">
                <a:latin typeface="Century Gothic"/>
                <a:cs typeface="Century Gothic"/>
              </a:rPr>
              <a:t>web</a:t>
            </a:r>
            <a:r>
              <a:rPr dirty="0" sz="1200" spc="-5">
                <a:latin typeface="Century Gothic"/>
                <a:cs typeface="Century Gothic"/>
              </a:rPr>
              <a:t> contest</a:t>
            </a:r>
            <a:endParaRPr sz="1200">
              <a:latin typeface="Century Gothic"/>
              <a:cs typeface="Century Gothic"/>
            </a:endParaRPr>
          </a:p>
          <a:p>
            <a:pPr lvl="1" marL="798830" indent="-328930">
              <a:lnSpc>
                <a:spcPct val="100000"/>
              </a:lnSpc>
              <a:spcBef>
                <a:spcPts val="204"/>
              </a:spcBef>
              <a:buSzPct val="120000"/>
              <a:buFont typeface="Arial"/>
              <a:buChar char="•"/>
              <a:tabLst>
                <a:tab pos="798830" algn="l"/>
                <a:tab pos="799465" algn="l"/>
              </a:tabLst>
            </a:pPr>
            <a:r>
              <a:rPr dirty="0" sz="1000" spc="-10">
                <a:latin typeface="Century Gothic"/>
                <a:cs typeface="Century Gothic"/>
              </a:rPr>
              <a:t>value </a:t>
            </a:r>
            <a:r>
              <a:rPr dirty="0" sz="1000" spc="-5">
                <a:latin typeface="Century Gothic"/>
                <a:cs typeface="Century Gothic"/>
              </a:rPr>
              <a:t>of</a:t>
            </a:r>
            <a:r>
              <a:rPr dirty="0" sz="1000" spc="5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$1,000</a:t>
            </a:r>
            <a:endParaRPr sz="1000">
              <a:latin typeface="Century Gothic"/>
              <a:cs typeface="Century Gothic"/>
            </a:endParaRPr>
          </a:p>
          <a:p>
            <a:pPr marL="323850" indent="-31115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200" spc="-5">
                <a:latin typeface="Century Gothic"/>
                <a:cs typeface="Century Gothic"/>
              </a:rPr>
              <a:t>Giveaways </a:t>
            </a:r>
            <a:r>
              <a:rPr dirty="0" sz="1200">
                <a:latin typeface="Century Gothic"/>
                <a:cs typeface="Century Gothic"/>
              </a:rPr>
              <a:t>will </a:t>
            </a:r>
            <a:r>
              <a:rPr dirty="0" sz="1200" spc="-5">
                <a:latin typeface="Century Gothic"/>
                <a:cs typeface="Century Gothic"/>
              </a:rPr>
              <a:t>happen </a:t>
            </a:r>
            <a:r>
              <a:rPr dirty="0" sz="1200">
                <a:latin typeface="Century Gothic"/>
                <a:cs typeface="Century Gothic"/>
              </a:rPr>
              <a:t>week </a:t>
            </a:r>
            <a:r>
              <a:rPr dirty="0" sz="1200" spc="-5">
                <a:latin typeface="Century Gothic"/>
                <a:cs typeface="Century Gothic"/>
              </a:rPr>
              <a:t>of</a:t>
            </a:r>
            <a:r>
              <a:rPr dirty="0" sz="1200" spc="-25">
                <a:latin typeface="Century Gothic"/>
                <a:cs typeface="Century Gothic"/>
              </a:rPr>
              <a:t> </a:t>
            </a:r>
            <a:r>
              <a:rPr dirty="0" sz="1200" spc="-10">
                <a:latin typeface="Century Gothic"/>
                <a:cs typeface="Century Gothic"/>
              </a:rPr>
              <a:t>11/20</a:t>
            </a:r>
            <a:endParaRPr sz="1200">
              <a:latin typeface="Century Gothic"/>
              <a:cs typeface="Century Gothic"/>
            </a:endParaRPr>
          </a:p>
          <a:p>
            <a:pPr marL="37465">
              <a:lnSpc>
                <a:spcPct val="100000"/>
              </a:lnSpc>
              <a:spcBef>
                <a:spcPts val="1050"/>
              </a:spcBef>
            </a:pPr>
            <a:r>
              <a:rPr dirty="0" u="heavy" sz="1200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GDS to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provide:</a:t>
            </a:r>
            <a:endParaRPr sz="1200">
              <a:latin typeface="Century Gothic"/>
              <a:cs typeface="Century Gothic"/>
            </a:endParaRPr>
          </a:p>
          <a:p>
            <a:pPr marL="323850" indent="-286385">
              <a:lnSpc>
                <a:spcPct val="100000"/>
              </a:lnSpc>
              <a:buFont typeface="Arial"/>
              <a:buChar char="•"/>
              <a:tabLst>
                <a:tab pos="323850" algn="l"/>
                <a:tab pos="324485" algn="l"/>
              </a:tabLst>
            </a:pPr>
            <a:r>
              <a:rPr dirty="0" sz="1200" spc="-15">
                <a:latin typeface="Century Gothic"/>
                <a:cs typeface="Century Gothic"/>
              </a:rPr>
              <a:t>(5) </a:t>
            </a:r>
            <a:r>
              <a:rPr dirty="0" sz="1200" spc="-10">
                <a:latin typeface="Century Gothic"/>
                <a:cs typeface="Century Gothic"/>
              </a:rPr>
              <a:t>$100 </a:t>
            </a:r>
            <a:r>
              <a:rPr dirty="0" sz="1200" spc="-5">
                <a:latin typeface="Century Gothic"/>
                <a:cs typeface="Century Gothic"/>
              </a:rPr>
              <a:t>gift</a:t>
            </a:r>
            <a:r>
              <a:rPr dirty="0" sz="1200" spc="55">
                <a:latin typeface="Century Gothic"/>
                <a:cs typeface="Century Gothic"/>
              </a:rPr>
              <a:t> </a:t>
            </a:r>
            <a:r>
              <a:rPr dirty="0" sz="1200" spc="-10">
                <a:latin typeface="Century Gothic"/>
                <a:cs typeface="Century Gothic"/>
              </a:rPr>
              <a:t>certificates</a:t>
            </a:r>
            <a:endParaRPr sz="1200">
              <a:latin typeface="Century Gothic"/>
              <a:cs typeface="Century Gothic"/>
            </a:endParaRPr>
          </a:p>
          <a:p>
            <a:pPr marL="323850" marR="158115" indent="-286385">
              <a:lnSpc>
                <a:spcPct val="100000"/>
              </a:lnSpc>
              <a:buFont typeface="Arial"/>
              <a:buChar char="•"/>
              <a:tabLst>
                <a:tab pos="323850" algn="l"/>
                <a:tab pos="324485" algn="l"/>
              </a:tabLst>
            </a:pPr>
            <a:r>
              <a:rPr dirty="0" sz="1200" spc="-5">
                <a:latin typeface="Century Gothic"/>
                <a:cs typeface="Century Gothic"/>
              </a:rPr>
              <a:t>Gift certificates/Pictures/Copy in house  by</a:t>
            </a:r>
            <a:r>
              <a:rPr dirty="0" sz="1200" spc="-10">
                <a:latin typeface="Century Gothic"/>
                <a:cs typeface="Century Gothic"/>
              </a:rPr>
              <a:t> 11/10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4904" y="954024"/>
            <a:ext cx="3078480" cy="2164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8912" y="1018031"/>
            <a:ext cx="2900172" cy="1985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9862" y="998982"/>
            <a:ext cx="2938780" cy="2024380"/>
          </a:xfrm>
          <a:custGeom>
            <a:avLst/>
            <a:gdLst/>
            <a:ahLst/>
            <a:cxnLst/>
            <a:rect l="l" t="t" r="r" b="b"/>
            <a:pathLst>
              <a:path w="2938779" h="2024380">
                <a:moveTo>
                  <a:pt x="0" y="2023872"/>
                </a:moveTo>
                <a:lnTo>
                  <a:pt x="2938272" y="2023872"/>
                </a:lnTo>
                <a:lnTo>
                  <a:pt x="2938272" y="0"/>
                </a:lnTo>
                <a:lnTo>
                  <a:pt x="0" y="0"/>
                </a:lnTo>
                <a:lnTo>
                  <a:pt x="0" y="2023872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45964" y="2837688"/>
            <a:ext cx="3177540" cy="31775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00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3652" y="167639"/>
            <a:ext cx="8616950" cy="6535420"/>
          </a:xfrm>
          <a:custGeom>
            <a:avLst/>
            <a:gdLst/>
            <a:ahLst/>
            <a:cxnLst/>
            <a:rect l="l" t="t" r="r" b="b"/>
            <a:pathLst>
              <a:path w="8616950" h="6535420">
                <a:moveTo>
                  <a:pt x="7527544" y="0"/>
                </a:moveTo>
                <a:lnTo>
                  <a:pt x="1089152" y="0"/>
                </a:lnTo>
                <a:lnTo>
                  <a:pt x="1040637" y="1061"/>
                </a:lnTo>
                <a:lnTo>
                  <a:pt x="992666" y="4215"/>
                </a:lnTo>
                <a:lnTo>
                  <a:pt x="945283" y="9418"/>
                </a:lnTo>
                <a:lnTo>
                  <a:pt x="898532" y="16626"/>
                </a:lnTo>
                <a:lnTo>
                  <a:pt x="852457" y="25794"/>
                </a:lnTo>
                <a:lnTo>
                  <a:pt x="807102" y="36878"/>
                </a:lnTo>
                <a:lnTo>
                  <a:pt x="762512" y="49834"/>
                </a:lnTo>
                <a:lnTo>
                  <a:pt x="718731" y="64617"/>
                </a:lnTo>
                <a:lnTo>
                  <a:pt x="675803" y="81183"/>
                </a:lnTo>
                <a:lnTo>
                  <a:pt x="633773" y="99487"/>
                </a:lnTo>
                <a:lnTo>
                  <a:pt x="592684" y="119487"/>
                </a:lnTo>
                <a:lnTo>
                  <a:pt x="552582" y="141136"/>
                </a:lnTo>
                <a:lnTo>
                  <a:pt x="513510" y="164392"/>
                </a:lnTo>
                <a:lnTo>
                  <a:pt x="475512" y="189209"/>
                </a:lnTo>
                <a:lnTo>
                  <a:pt x="438634" y="215543"/>
                </a:lnTo>
                <a:lnTo>
                  <a:pt x="402918" y="243351"/>
                </a:lnTo>
                <a:lnTo>
                  <a:pt x="368410" y="272587"/>
                </a:lnTo>
                <a:lnTo>
                  <a:pt x="335154" y="303208"/>
                </a:lnTo>
                <a:lnTo>
                  <a:pt x="303194" y="335169"/>
                </a:lnTo>
                <a:lnTo>
                  <a:pt x="272574" y="368426"/>
                </a:lnTo>
                <a:lnTo>
                  <a:pt x="243339" y="402934"/>
                </a:lnTo>
                <a:lnTo>
                  <a:pt x="215532" y="438650"/>
                </a:lnTo>
                <a:lnTo>
                  <a:pt x="189199" y="475529"/>
                </a:lnTo>
                <a:lnTo>
                  <a:pt x="164383" y="513526"/>
                </a:lnTo>
                <a:lnTo>
                  <a:pt x="141128" y="552599"/>
                </a:lnTo>
                <a:lnTo>
                  <a:pt x="119480" y="592701"/>
                </a:lnTo>
                <a:lnTo>
                  <a:pt x="99481" y="633789"/>
                </a:lnTo>
                <a:lnTo>
                  <a:pt x="81177" y="675819"/>
                </a:lnTo>
                <a:lnTo>
                  <a:pt x="64612" y="718746"/>
                </a:lnTo>
                <a:lnTo>
                  <a:pt x="49830" y="762526"/>
                </a:lnTo>
                <a:lnTo>
                  <a:pt x="36876" y="807115"/>
                </a:lnTo>
                <a:lnTo>
                  <a:pt x="25792" y="852468"/>
                </a:lnTo>
                <a:lnTo>
                  <a:pt x="16625" y="898542"/>
                </a:lnTo>
                <a:lnTo>
                  <a:pt x="9418" y="945291"/>
                </a:lnTo>
                <a:lnTo>
                  <a:pt x="4215" y="992672"/>
                </a:lnTo>
                <a:lnTo>
                  <a:pt x="1061" y="1040640"/>
                </a:lnTo>
                <a:lnTo>
                  <a:pt x="0" y="1089151"/>
                </a:lnTo>
                <a:lnTo>
                  <a:pt x="0" y="5445734"/>
                </a:lnTo>
                <a:lnTo>
                  <a:pt x="1061" y="5494250"/>
                </a:lnTo>
                <a:lnTo>
                  <a:pt x="4215" y="5542223"/>
                </a:lnTo>
                <a:lnTo>
                  <a:pt x="9418" y="5589608"/>
                </a:lnTo>
                <a:lnTo>
                  <a:pt x="16625" y="5636361"/>
                </a:lnTo>
                <a:lnTo>
                  <a:pt x="25792" y="5682438"/>
                </a:lnTo>
                <a:lnTo>
                  <a:pt x="36876" y="5727794"/>
                </a:lnTo>
                <a:lnTo>
                  <a:pt x="49830" y="5772386"/>
                </a:lnTo>
                <a:lnTo>
                  <a:pt x="64612" y="5816168"/>
                </a:lnTo>
                <a:lnTo>
                  <a:pt x="81177" y="5859097"/>
                </a:lnTo>
                <a:lnTo>
                  <a:pt x="99481" y="5901129"/>
                </a:lnTo>
                <a:lnTo>
                  <a:pt x="119480" y="5942218"/>
                </a:lnTo>
                <a:lnTo>
                  <a:pt x="141128" y="5982322"/>
                </a:lnTo>
                <a:lnTo>
                  <a:pt x="164383" y="6021395"/>
                </a:lnTo>
                <a:lnTo>
                  <a:pt x="189199" y="6059393"/>
                </a:lnTo>
                <a:lnTo>
                  <a:pt x="215532" y="6096272"/>
                </a:lnTo>
                <a:lnTo>
                  <a:pt x="243339" y="6131988"/>
                </a:lnTo>
                <a:lnTo>
                  <a:pt x="272574" y="6166497"/>
                </a:lnTo>
                <a:lnTo>
                  <a:pt x="303194" y="6199753"/>
                </a:lnTo>
                <a:lnTo>
                  <a:pt x="335154" y="6231714"/>
                </a:lnTo>
                <a:lnTo>
                  <a:pt x="368410" y="6262335"/>
                </a:lnTo>
                <a:lnTo>
                  <a:pt x="402918" y="6291570"/>
                </a:lnTo>
                <a:lnTo>
                  <a:pt x="438634" y="6319377"/>
                </a:lnTo>
                <a:lnTo>
                  <a:pt x="475512" y="6345711"/>
                </a:lnTo>
                <a:lnTo>
                  <a:pt x="513510" y="6370527"/>
                </a:lnTo>
                <a:lnTo>
                  <a:pt x="552582" y="6393782"/>
                </a:lnTo>
                <a:lnTo>
                  <a:pt x="592684" y="6415431"/>
                </a:lnTo>
                <a:lnTo>
                  <a:pt x="633773" y="6435429"/>
                </a:lnTo>
                <a:lnTo>
                  <a:pt x="675803" y="6453733"/>
                </a:lnTo>
                <a:lnTo>
                  <a:pt x="718731" y="6470298"/>
                </a:lnTo>
                <a:lnTo>
                  <a:pt x="762512" y="6485081"/>
                </a:lnTo>
                <a:lnTo>
                  <a:pt x="807102" y="6498035"/>
                </a:lnTo>
                <a:lnTo>
                  <a:pt x="852457" y="6509119"/>
                </a:lnTo>
                <a:lnTo>
                  <a:pt x="898532" y="6518286"/>
                </a:lnTo>
                <a:lnTo>
                  <a:pt x="945283" y="6525493"/>
                </a:lnTo>
                <a:lnTo>
                  <a:pt x="992666" y="6530696"/>
                </a:lnTo>
                <a:lnTo>
                  <a:pt x="1040637" y="6533850"/>
                </a:lnTo>
                <a:lnTo>
                  <a:pt x="1089152" y="6534911"/>
                </a:lnTo>
                <a:lnTo>
                  <a:pt x="7527544" y="6534911"/>
                </a:lnTo>
                <a:lnTo>
                  <a:pt x="7576055" y="6533850"/>
                </a:lnTo>
                <a:lnTo>
                  <a:pt x="7624023" y="6530696"/>
                </a:lnTo>
                <a:lnTo>
                  <a:pt x="7671404" y="6525493"/>
                </a:lnTo>
                <a:lnTo>
                  <a:pt x="7718153" y="6518286"/>
                </a:lnTo>
                <a:lnTo>
                  <a:pt x="7764227" y="6509119"/>
                </a:lnTo>
                <a:lnTo>
                  <a:pt x="7809580" y="6498035"/>
                </a:lnTo>
                <a:lnTo>
                  <a:pt x="7854169" y="6485081"/>
                </a:lnTo>
                <a:lnTo>
                  <a:pt x="7897949" y="6470298"/>
                </a:lnTo>
                <a:lnTo>
                  <a:pt x="7940876" y="6453733"/>
                </a:lnTo>
                <a:lnTo>
                  <a:pt x="7982906" y="6435429"/>
                </a:lnTo>
                <a:lnTo>
                  <a:pt x="8023994" y="6415431"/>
                </a:lnTo>
                <a:lnTo>
                  <a:pt x="8064096" y="6393782"/>
                </a:lnTo>
                <a:lnTo>
                  <a:pt x="8103169" y="6370527"/>
                </a:lnTo>
                <a:lnTo>
                  <a:pt x="8141166" y="6345711"/>
                </a:lnTo>
                <a:lnTo>
                  <a:pt x="8178045" y="6319377"/>
                </a:lnTo>
                <a:lnTo>
                  <a:pt x="8213761" y="6291570"/>
                </a:lnTo>
                <a:lnTo>
                  <a:pt x="8248269" y="6262335"/>
                </a:lnTo>
                <a:lnTo>
                  <a:pt x="8281526" y="6231714"/>
                </a:lnTo>
                <a:lnTo>
                  <a:pt x="8313487" y="6199753"/>
                </a:lnTo>
                <a:lnTo>
                  <a:pt x="8344108" y="6166497"/>
                </a:lnTo>
                <a:lnTo>
                  <a:pt x="8373344" y="6131988"/>
                </a:lnTo>
                <a:lnTo>
                  <a:pt x="8401152" y="6096272"/>
                </a:lnTo>
                <a:lnTo>
                  <a:pt x="8427486" y="6059393"/>
                </a:lnTo>
                <a:lnTo>
                  <a:pt x="8452303" y="6021395"/>
                </a:lnTo>
                <a:lnTo>
                  <a:pt x="8475559" y="5982322"/>
                </a:lnTo>
                <a:lnTo>
                  <a:pt x="8497208" y="5942218"/>
                </a:lnTo>
                <a:lnTo>
                  <a:pt x="8517208" y="5901129"/>
                </a:lnTo>
                <a:lnTo>
                  <a:pt x="8535512" y="5859097"/>
                </a:lnTo>
                <a:lnTo>
                  <a:pt x="8552078" y="5816168"/>
                </a:lnTo>
                <a:lnTo>
                  <a:pt x="8566861" y="5772386"/>
                </a:lnTo>
                <a:lnTo>
                  <a:pt x="8579817" y="5727794"/>
                </a:lnTo>
                <a:lnTo>
                  <a:pt x="8590901" y="5682438"/>
                </a:lnTo>
                <a:lnTo>
                  <a:pt x="8600069" y="5636361"/>
                </a:lnTo>
                <a:lnTo>
                  <a:pt x="8607277" y="5589608"/>
                </a:lnTo>
                <a:lnTo>
                  <a:pt x="8612480" y="5542223"/>
                </a:lnTo>
                <a:lnTo>
                  <a:pt x="8615634" y="5494250"/>
                </a:lnTo>
                <a:lnTo>
                  <a:pt x="8616696" y="5445734"/>
                </a:lnTo>
                <a:lnTo>
                  <a:pt x="8616696" y="1089151"/>
                </a:lnTo>
                <a:lnTo>
                  <a:pt x="8615634" y="1040640"/>
                </a:lnTo>
                <a:lnTo>
                  <a:pt x="8612480" y="992672"/>
                </a:lnTo>
                <a:lnTo>
                  <a:pt x="8607277" y="945291"/>
                </a:lnTo>
                <a:lnTo>
                  <a:pt x="8600069" y="898542"/>
                </a:lnTo>
                <a:lnTo>
                  <a:pt x="8590901" y="852468"/>
                </a:lnTo>
                <a:lnTo>
                  <a:pt x="8579817" y="807115"/>
                </a:lnTo>
                <a:lnTo>
                  <a:pt x="8566861" y="762526"/>
                </a:lnTo>
                <a:lnTo>
                  <a:pt x="8552078" y="718746"/>
                </a:lnTo>
                <a:lnTo>
                  <a:pt x="8535512" y="675819"/>
                </a:lnTo>
                <a:lnTo>
                  <a:pt x="8517208" y="633789"/>
                </a:lnTo>
                <a:lnTo>
                  <a:pt x="8497208" y="592701"/>
                </a:lnTo>
                <a:lnTo>
                  <a:pt x="8475559" y="552599"/>
                </a:lnTo>
                <a:lnTo>
                  <a:pt x="8452303" y="513526"/>
                </a:lnTo>
                <a:lnTo>
                  <a:pt x="8427486" y="475529"/>
                </a:lnTo>
                <a:lnTo>
                  <a:pt x="8401152" y="438650"/>
                </a:lnTo>
                <a:lnTo>
                  <a:pt x="8373344" y="402934"/>
                </a:lnTo>
                <a:lnTo>
                  <a:pt x="8344108" y="368426"/>
                </a:lnTo>
                <a:lnTo>
                  <a:pt x="8313487" y="335169"/>
                </a:lnTo>
                <a:lnTo>
                  <a:pt x="8281526" y="303208"/>
                </a:lnTo>
                <a:lnTo>
                  <a:pt x="8248269" y="272587"/>
                </a:lnTo>
                <a:lnTo>
                  <a:pt x="8213761" y="243351"/>
                </a:lnTo>
                <a:lnTo>
                  <a:pt x="8178045" y="215543"/>
                </a:lnTo>
                <a:lnTo>
                  <a:pt x="8141166" y="189209"/>
                </a:lnTo>
                <a:lnTo>
                  <a:pt x="8103169" y="164392"/>
                </a:lnTo>
                <a:lnTo>
                  <a:pt x="8064096" y="141136"/>
                </a:lnTo>
                <a:lnTo>
                  <a:pt x="8023994" y="119487"/>
                </a:lnTo>
                <a:lnTo>
                  <a:pt x="7982906" y="99487"/>
                </a:lnTo>
                <a:lnTo>
                  <a:pt x="7940876" y="81183"/>
                </a:lnTo>
                <a:lnTo>
                  <a:pt x="7897949" y="64617"/>
                </a:lnTo>
                <a:lnTo>
                  <a:pt x="7854169" y="49834"/>
                </a:lnTo>
                <a:lnTo>
                  <a:pt x="7809580" y="36878"/>
                </a:lnTo>
                <a:lnTo>
                  <a:pt x="7764227" y="25794"/>
                </a:lnTo>
                <a:lnTo>
                  <a:pt x="7718153" y="16626"/>
                </a:lnTo>
                <a:lnTo>
                  <a:pt x="7671404" y="9418"/>
                </a:lnTo>
                <a:lnTo>
                  <a:pt x="7624023" y="4215"/>
                </a:lnTo>
                <a:lnTo>
                  <a:pt x="7576055" y="1061"/>
                </a:lnTo>
                <a:lnTo>
                  <a:pt x="7527544" y="0"/>
                </a:lnTo>
                <a:close/>
              </a:path>
            </a:pathLst>
          </a:custGeom>
          <a:solidFill>
            <a:srgbClr val="E4E6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3439" y="5740908"/>
            <a:ext cx="1520952" cy="80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31364" y="5989320"/>
            <a:ext cx="2523743" cy="42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3554" y="620394"/>
            <a:ext cx="5333365" cy="148844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>
              <a:lnSpc>
                <a:spcPct val="99400"/>
              </a:lnSpc>
              <a:spcBef>
                <a:spcPts val="105"/>
              </a:spcBef>
            </a:pPr>
            <a:r>
              <a:rPr dirty="0" sz="1600" spc="-5" b="1">
                <a:solidFill>
                  <a:srgbClr val="000000"/>
                </a:solidFill>
                <a:latin typeface="Bradley Hand ITC"/>
                <a:cs typeface="Bradley Hand ITC"/>
              </a:rPr>
              <a:t>Danielle from Magic 94.9 is giving the ULTIMATE HOLIDAY  </a:t>
            </a:r>
            <a:r>
              <a:rPr dirty="0" sz="1600" b="1">
                <a:solidFill>
                  <a:srgbClr val="000000"/>
                </a:solidFill>
                <a:latin typeface="Bradley Hand ITC"/>
                <a:cs typeface="Bradley Hand ITC"/>
              </a:rPr>
              <a:t>GIFT, </a:t>
            </a:r>
            <a:r>
              <a:rPr dirty="0" sz="1600" spc="-5" b="1">
                <a:solidFill>
                  <a:srgbClr val="000000"/>
                </a:solidFill>
                <a:latin typeface="Bradley Hand ITC"/>
                <a:cs typeface="Bradley Hand ITC"/>
              </a:rPr>
              <a:t>tickets to </a:t>
            </a:r>
            <a:r>
              <a:rPr dirty="0" sz="1600" b="1">
                <a:solidFill>
                  <a:srgbClr val="000000"/>
                </a:solidFill>
                <a:latin typeface="Bradley Hand ITC"/>
                <a:cs typeface="Bradley Hand ITC"/>
              </a:rPr>
              <a:t>see </a:t>
            </a:r>
            <a:r>
              <a:rPr dirty="0" sz="1600" spc="-5" b="1">
                <a:solidFill>
                  <a:srgbClr val="000000"/>
                </a:solidFill>
                <a:latin typeface="Bradley Hand ITC"/>
                <a:cs typeface="Bradley Hand ITC"/>
              </a:rPr>
              <a:t>Moscow Ballet plus a </a:t>
            </a:r>
            <a:r>
              <a:rPr dirty="0" sz="2400" b="1">
                <a:solidFill>
                  <a:srgbClr val="C70070"/>
                </a:solidFill>
                <a:latin typeface="Bradley Hand ITC"/>
                <a:cs typeface="Bradley Hand ITC"/>
              </a:rPr>
              <a:t>$100 Gold </a:t>
            </a:r>
            <a:r>
              <a:rPr dirty="0" sz="2400" spc="-5" b="1">
                <a:solidFill>
                  <a:srgbClr val="C70070"/>
                </a:solidFill>
                <a:latin typeface="Bradley Hand ITC"/>
                <a:cs typeface="Bradley Hand ITC"/>
              </a:rPr>
              <a:t>&amp;  </a:t>
            </a:r>
            <a:r>
              <a:rPr dirty="0" sz="2400" b="1">
                <a:solidFill>
                  <a:srgbClr val="C70070"/>
                </a:solidFill>
                <a:latin typeface="Bradley Hand ITC"/>
                <a:cs typeface="Bradley Hand ITC"/>
              </a:rPr>
              <a:t>Diamond </a:t>
            </a:r>
            <a:r>
              <a:rPr dirty="0" sz="2400" spc="-5" b="1">
                <a:solidFill>
                  <a:srgbClr val="C70070"/>
                </a:solidFill>
                <a:latin typeface="Bradley Hand ITC"/>
                <a:cs typeface="Bradley Hand ITC"/>
              </a:rPr>
              <a:t>Source </a:t>
            </a:r>
            <a:r>
              <a:rPr dirty="0" sz="1600" spc="-5" b="1">
                <a:solidFill>
                  <a:srgbClr val="000000"/>
                </a:solidFill>
                <a:latin typeface="Bradley Hand ITC"/>
                <a:cs typeface="Bradley Hand ITC"/>
              </a:rPr>
              <a:t>gift </a:t>
            </a:r>
            <a:r>
              <a:rPr dirty="0" sz="1600" b="1">
                <a:solidFill>
                  <a:srgbClr val="000000"/>
                </a:solidFill>
                <a:latin typeface="Bradley Hand ITC"/>
                <a:cs typeface="Bradley Hand ITC"/>
              </a:rPr>
              <a:t>card, </a:t>
            </a:r>
            <a:r>
              <a:rPr dirty="0" sz="1600" spc="-5" b="1">
                <a:solidFill>
                  <a:srgbClr val="000000"/>
                </a:solidFill>
                <a:latin typeface="Bradley Hand ITC"/>
                <a:cs typeface="Bradley Hand ITC"/>
              </a:rPr>
              <a:t>reminding listeners to  </a:t>
            </a:r>
            <a:r>
              <a:rPr dirty="0" sz="1600" b="1">
                <a:solidFill>
                  <a:srgbClr val="000000"/>
                </a:solidFill>
                <a:latin typeface="Bradley Hand ITC"/>
                <a:cs typeface="Bradley Hand ITC"/>
              </a:rPr>
              <a:t>check </a:t>
            </a:r>
            <a:r>
              <a:rPr dirty="0" sz="1600" spc="-5" b="1">
                <a:solidFill>
                  <a:srgbClr val="000000"/>
                </a:solidFill>
                <a:latin typeface="Bradley Hand ITC"/>
                <a:cs typeface="Bradley Hand ITC"/>
              </a:rPr>
              <a:t>out the Gold &amp; Diamond Source for all their holiday  shopping</a:t>
            </a:r>
            <a:r>
              <a:rPr dirty="0" sz="1600" spc="-40" b="1">
                <a:solidFill>
                  <a:srgbClr val="000000"/>
                </a:solidFill>
                <a:latin typeface="Bradley Hand ITC"/>
                <a:cs typeface="Bradley Hand ITC"/>
              </a:rPr>
              <a:t> </a:t>
            </a:r>
            <a:r>
              <a:rPr dirty="0" sz="1600" spc="-5" b="1">
                <a:solidFill>
                  <a:srgbClr val="000000"/>
                </a:solidFill>
                <a:latin typeface="Bradley Hand ITC"/>
                <a:cs typeface="Bradley Hand ITC"/>
              </a:rPr>
              <a:t>needs.</a:t>
            </a:r>
            <a:endParaRPr sz="1600">
              <a:latin typeface="Bradley Hand ITC"/>
              <a:cs typeface="Bradley Hand IT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5200" y="2327910"/>
            <a:ext cx="7708265" cy="29698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45229" marR="5080" indent="-115824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Bradley Hand ITC"/>
                <a:cs typeface="Bradley Hand ITC"/>
              </a:rPr>
              <a:t>There </a:t>
            </a:r>
            <a:r>
              <a:rPr dirty="0" sz="1600" spc="-5" b="1">
                <a:latin typeface="Bradley Hand ITC"/>
                <a:cs typeface="Bradley Hand ITC"/>
              </a:rPr>
              <a:t>will </a:t>
            </a:r>
            <a:r>
              <a:rPr dirty="0" sz="1600" b="1">
                <a:latin typeface="Bradley Hand ITC"/>
                <a:cs typeface="Bradley Hand ITC"/>
              </a:rPr>
              <a:t>be </a:t>
            </a:r>
            <a:r>
              <a:rPr dirty="0" sz="1600" spc="-5" b="1">
                <a:latin typeface="Bradley Hand ITC"/>
                <a:cs typeface="Bradley Hand ITC"/>
              </a:rPr>
              <a:t>daily winners </a:t>
            </a:r>
            <a:r>
              <a:rPr dirty="0" sz="1600" b="1">
                <a:latin typeface="Bradley Hand ITC"/>
                <a:cs typeface="Bradley Hand ITC"/>
              </a:rPr>
              <a:t>and </a:t>
            </a:r>
            <a:r>
              <a:rPr dirty="0" sz="1600" spc="-5" b="1">
                <a:latin typeface="Bradley Hand ITC"/>
                <a:cs typeface="Bradley Hand ITC"/>
              </a:rPr>
              <a:t>this promotion will </a:t>
            </a:r>
            <a:r>
              <a:rPr dirty="0" sz="1600" b="1">
                <a:latin typeface="Bradley Hand ITC"/>
                <a:cs typeface="Bradley Hand ITC"/>
              </a:rPr>
              <a:t>be </a:t>
            </a:r>
            <a:r>
              <a:rPr dirty="0" sz="1600" spc="-5" b="1">
                <a:latin typeface="Bradley Hand ITC"/>
                <a:cs typeface="Bradley Hand ITC"/>
              </a:rPr>
              <a:t>on air  the week leading into</a:t>
            </a:r>
            <a:r>
              <a:rPr dirty="0" sz="1600" spc="-20" b="1">
                <a:latin typeface="Bradley Hand ITC"/>
                <a:cs typeface="Bradley Hand ITC"/>
              </a:rPr>
              <a:t> </a:t>
            </a:r>
            <a:r>
              <a:rPr dirty="0" sz="1600" spc="-5" b="1">
                <a:latin typeface="Bradley Hand ITC"/>
                <a:cs typeface="Bradley Hand ITC"/>
              </a:rPr>
              <a:t>Christmas.</a:t>
            </a:r>
            <a:endParaRPr sz="1600">
              <a:latin typeface="Bradley Hand ITC"/>
              <a:cs typeface="Bradley Hand ITC"/>
            </a:endParaRPr>
          </a:p>
          <a:p>
            <a:pPr marL="16510">
              <a:lnSpc>
                <a:spcPts val="1920"/>
              </a:lnSpc>
              <a:spcBef>
                <a:spcPts val="950"/>
              </a:spcBef>
            </a:pP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GDS to</a:t>
            </a:r>
            <a:r>
              <a:rPr dirty="0" u="heavy" sz="1600" spc="2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receive:</a:t>
            </a:r>
            <a:endParaRPr sz="1600">
              <a:latin typeface="Century Gothic"/>
              <a:cs typeface="Century Gothic"/>
            </a:endParaRPr>
          </a:p>
          <a:p>
            <a:pPr marL="299085" indent="-282575">
              <a:lnSpc>
                <a:spcPts val="1680"/>
              </a:lnSpc>
              <a:buFont typeface="Arial"/>
              <a:buChar char="•"/>
              <a:tabLst>
                <a:tab pos="302895" algn="l"/>
                <a:tab pos="303530" algn="l"/>
              </a:tabLst>
            </a:pPr>
            <a:r>
              <a:rPr dirty="0" sz="1400" spc="-5">
                <a:latin typeface="Century Gothic"/>
                <a:cs typeface="Century Gothic"/>
              </a:rPr>
              <a:t>(20) </a:t>
            </a:r>
            <a:r>
              <a:rPr dirty="0" sz="1400" spc="0">
                <a:latin typeface="Century Gothic"/>
                <a:cs typeface="Century Gothic"/>
              </a:rPr>
              <a:t>M-F AM </a:t>
            </a:r>
            <a:r>
              <a:rPr dirty="0" sz="1400">
                <a:latin typeface="Century Gothic"/>
                <a:cs typeface="Century Gothic"/>
              </a:rPr>
              <a:t>Drive liners w/</a:t>
            </a:r>
            <a:r>
              <a:rPr dirty="0" sz="1400" spc="-195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Danielle</a:t>
            </a:r>
            <a:endParaRPr sz="1400">
              <a:latin typeface="Century Gothic"/>
              <a:cs typeface="Century Gothic"/>
            </a:endParaRPr>
          </a:p>
          <a:p>
            <a:pPr lvl="1" marL="760730" indent="-287020">
              <a:lnSpc>
                <a:spcPts val="1190"/>
              </a:lnSpc>
              <a:spcBef>
                <a:spcPts val="15"/>
              </a:spcBef>
              <a:buFont typeface="Arial"/>
              <a:buChar char="•"/>
              <a:tabLst>
                <a:tab pos="760730" algn="l"/>
                <a:tab pos="761365" algn="l"/>
              </a:tabLst>
            </a:pPr>
            <a:r>
              <a:rPr dirty="0" sz="1000" spc="-10" b="1">
                <a:latin typeface="Century Gothic"/>
                <a:cs typeface="Century Gothic"/>
              </a:rPr>
              <a:t>value </a:t>
            </a:r>
            <a:r>
              <a:rPr dirty="0" sz="1000" spc="-5" b="1">
                <a:latin typeface="Century Gothic"/>
                <a:cs typeface="Century Gothic"/>
              </a:rPr>
              <a:t>of </a:t>
            </a:r>
            <a:r>
              <a:rPr dirty="0" sz="1000" spc="-10" b="1">
                <a:latin typeface="Century Gothic"/>
                <a:cs typeface="Century Gothic"/>
              </a:rPr>
              <a:t>$5,000</a:t>
            </a:r>
            <a:r>
              <a:rPr dirty="0" sz="1000" spc="35" b="1">
                <a:latin typeface="Century Gothic"/>
                <a:cs typeface="Century Gothic"/>
              </a:rPr>
              <a:t> </a:t>
            </a:r>
            <a:r>
              <a:rPr dirty="0" sz="1000" spc="-10" b="1">
                <a:latin typeface="Century Gothic"/>
                <a:cs typeface="Century Gothic"/>
              </a:rPr>
              <a:t>($250/ea)</a:t>
            </a:r>
            <a:endParaRPr sz="1000">
              <a:latin typeface="Century Gothic"/>
              <a:cs typeface="Century Gothic"/>
            </a:endParaRPr>
          </a:p>
          <a:p>
            <a:pPr marL="299085" indent="-282575">
              <a:lnSpc>
                <a:spcPts val="1670"/>
              </a:lnSpc>
              <a:buFont typeface="Arial"/>
              <a:buChar char="•"/>
              <a:tabLst>
                <a:tab pos="302895" algn="l"/>
                <a:tab pos="303530" algn="l"/>
              </a:tabLst>
            </a:pPr>
            <a:r>
              <a:rPr dirty="0" sz="1400">
                <a:latin typeface="Century Gothic"/>
                <a:cs typeface="Century Gothic"/>
              </a:rPr>
              <a:t>Homepage Slider </a:t>
            </a:r>
            <a:r>
              <a:rPr dirty="0" sz="1400" spc="-5">
                <a:latin typeface="Century Gothic"/>
                <a:cs typeface="Century Gothic"/>
              </a:rPr>
              <a:t>promoting </a:t>
            </a:r>
            <a:r>
              <a:rPr dirty="0" sz="1400">
                <a:latin typeface="Century Gothic"/>
                <a:cs typeface="Century Gothic"/>
              </a:rPr>
              <a:t>web</a:t>
            </a:r>
            <a:r>
              <a:rPr dirty="0" sz="1400" spc="-135">
                <a:latin typeface="Century Gothic"/>
                <a:cs typeface="Century Gothic"/>
              </a:rPr>
              <a:t> </a:t>
            </a:r>
            <a:r>
              <a:rPr dirty="0" sz="1400" spc="-5">
                <a:latin typeface="Century Gothic"/>
                <a:cs typeface="Century Gothic"/>
              </a:rPr>
              <a:t>contest</a:t>
            </a:r>
            <a:endParaRPr sz="1400">
              <a:latin typeface="Century Gothic"/>
              <a:cs typeface="Century Gothic"/>
            </a:endParaRPr>
          </a:p>
          <a:p>
            <a:pPr lvl="1" marL="795655" indent="-321945">
              <a:lnSpc>
                <a:spcPts val="1195"/>
              </a:lnSpc>
              <a:spcBef>
                <a:spcPts val="15"/>
              </a:spcBef>
              <a:buFont typeface="Arial"/>
              <a:buChar char="•"/>
              <a:tabLst>
                <a:tab pos="795655" algn="l"/>
                <a:tab pos="796290" algn="l"/>
              </a:tabLst>
            </a:pPr>
            <a:r>
              <a:rPr dirty="0" sz="1000" spc="-10" b="1">
                <a:latin typeface="Century Gothic"/>
                <a:cs typeface="Century Gothic"/>
              </a:rPr>
              <a:t>value </a:t>
            </a:r>
            <a:r>
              <a:rPr dirty="0" sz="1000" spc="-5" b="1">
                <a:latin typeface="Century Gothic"/>
                <a:cs typeface="Century Gothic"/>
              </a:rPr>
              <a:t>of</a:t>
            </a:r>
            <a:r>
              <a:rPr dirty="0" sz="1000" b="1">
                <a:latin typeface="Century Gothic"/>
                <a:cs typeface="Century Gothic"/>
              </a:rPr>
              <a:t> </a:t>
            </a:r>
            <a:r>
              <a:rPr dirty="0" sz="1000" spc="-10" b="1">
                <a:latin typeface="Century Gothic"/>
                <a:cs typeface="Century Gothic"/>
              </a:rPr>
              <a:t>$1,000</a:t>
            </a:r>
            <a:endParaRPr sz="1000">
              <a:latin typeface="Century Gothic"/>
              <a:cs typeface="Century Gothic"/>
            </a:endParaRPr>
          </a:p>
          <a:p>
            <a:pPr marL="299085" indent="-282575">
              <a:lnSpc>
                <a:spcPts val="1675"/>
              </a:lnSpc>
              <a:buFont typeface="Arial"/>
              <a:buChar char="•"/>
              <a:tabLst>
                <a:tab pos="302895" algn="l"/>
                <a:tab pos="303530" algn="l"/>
              </a:tabLst>
            </a:pPr>
            <a:r>
              <a:rPr dirty="0" sz="1400">
                <a:latin typeface="Century Gothic"/>
                <a:cs typeface="Century Gothic"/>
              </a:rPr>
              <a:t>Giveaways week of</a:t>
            </a:r>
            <a:r>
              <a:rPr dirty="0" sz="1400" spc="-75">
                <a:latin typeface="Century Gothic"/>
                <a:cs typeface="Century Gothic"/>
              </a:rPr>
              <a:t> </a:t>
            </a:r>
            <a:r>
              <a:rPr dirty="0" sz="1400" spc="-5">
                <a:latin typeface="Century Gothic"/>
                <a:cs typeface="Century Gothic"/>
              </a:rPr>
              <a:t>12/18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920"/>
              </a:lnSpc>
            </a:pP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GDS to</a:t>
            </a:r>
            <a:r>
              <a:rPr dirty="0" u="heavy" sz="1600" spc="2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provide:</a:t>
            </a:r>
            <a:endParaRPr sz="1600">
              <a:latin typeface="Century Gothic"/>
              <a:cs typeface="Century Gothic"/>
            </a:endParaRPr>
          </a:p>
          <a:p>
            <a:pPr marL="299085" indent="-286385">
              <a:lnSpc>
                <a:spcPts val="168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latin typeface="Century Gothic"/>
                <a:cs typeface="Century Gothic"/>
              </a:rPr>
              <a:t>(5) $100 </a:t>
            </a:r>
            <a:r>
              <a:rPr dirty="0" sz="1400">
                <a:latin typeface="Century Gothic"/>
                <a:cs typeface="Century Gothic"/>
              </a:rPr>
              <a:t>gift</a:t>
            </a:r>
            <a:r>
              <a:rPr dirty="0" sz="1400" spc="-45">
                <a:latin typeface="Century Gothic"/>
                <a:cs typeface="Century Gothic"/>
              </a:rPr>
              <a:t> </a:t>
            </a:r>
            <a:r>
              <a:rPr dirty="0" sz="1400" spc="-5">
                <a:latin typeface="Century Gothic"/>
                <a:cs typeface="Century Gothic"/>
              </a:rPr>
              <a:t>certificates</a:t>
            </a:r>
            <a:endParaRPr sz="1400">
              <a:latin typeface="Century Gothic"/>
              <a:cs typeface="Century Gothic"/>
            </a:endParaRPr>
          </a:p>
          <a:p>
            <a:pPr marL="299085" marR="457581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latin typeface="Century Gothic"/>
                <a:cs typeface="Century Gothic"/>
              </a:rPr>
              <a:t>Gift </a:t>
            </a:r>
            <a:r>
              <a:rPr dirty="0" sz="1400" spc="-5">
                <a:latin typeface="Century Gothic"/>
                <a:cs typeface="Century Gothic"/>
              </a:rPr>
              <a:t>Certificates/Pictures/Copy </a:t>
            </a:r>
            <a:r>
              <a:rPr dirty="0" sz="1400" spc="0">
                <a:latin typeface="Century Gothic"/>
                <a:cs typeface="Century Gothic"/>
              </a:rPr>
              <a:t>in  </a:t>
            </a:r>
            <a:r>
              <a:rPr dirty="0" sz="1400" spc="-5">
                <a:latin typeface="Century Gothic"/>
                <a:cs typeface="Century Gothic"/>
              </a:rPr>
              <a:t>house by</a:t>
            </a:r>
            <a:r>
              <a:rPr dirty="0" sz="1400" spc="-30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11/10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60391" y="3180588"/>
            <a:ext cx="3934967" cy="2682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24400" y="3244595"/>
            <a:ext cx="3756659" cy="25039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05350" y="3225545"/>
            <a:ext cx="3794760" cy="2542540"/>
          </a:xfrm>
          <a:custGeom>
            <a:avLst/>
            <a:gdLst/>
            <a:ahLst/>
            <a:cxnLst/>
            <a:rect l="l" t="t" r="r" b="b"/>
            <a:pathLst>
              <a:path w="3794759" h="2542540">
                <a:moveTo>
                  <a:pt x="0" y="2542031"/>
                </a:moveTo>
                <a:lnTo>
                  <a:pt x="3794759" y="2542031"/>
                </a:lnTo>
                <a:lnTo>
                  <a:pt x="3794759" y="0"/>
                </a:lnTo>
                <a:lnTo>
                  <a:pt x="0" y="0"/>
                </a:lnTo>
                <a:lnTo>
                  <a:pt x="0" y="2542031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4276" y="614172"/>
            <a:ext cx="1859280" cy="1859280"/>
          </a:xfrm>
          <a:custGeom>
            <a:avLst/>
            <a:gdLst/>
            <a:ahLst/>
            <a:cxnLst/>
            <a:rect l="l" t="t" r="r" b="b"/>
            <a:pathLst>
              <a:path w="1859280" h="1859280">
                <a:moveTo>
                  <a:pt x="929639" y="0"/>
                </a:moveTo>
                <a:lnTo>
                  <a:pt x="881801" y="1209"/>
                </a:lnTo>
                <a:lnTo>
                  <a:pt x="834590" y="4799"/>
                </a:lnTo>
                <a:lnTo>
                  <a:pt x="788065" y="10710"/>
                </a:lnTo>
                <a:lnTo>
                  <a:pt x="742286" y="18885"/>
                </a:lnTo>
                <a:lnTo>
                  <a:pt x="697309" y="29265"/>
                </a:lnTo>
                <a:lnTo>
                  <a:pt x="653194" y="41791"/>
                </a:lnTo>
                <a:lnTo>
                  <a:pt x="609999" y="56406"/>
                </a:lnTo>
                <a:lnTo>
                  <a:pt x="567783" y="73050"/>
                </a:lnTo>
                <a:lnTo>
                  <a:pt x="526603" y="91666"/>
                </a:lnTo>
                <a:lnTo>
                  <a:pt x="486519" y="112195"/>
                </a:lnTo>
                <a:lnTo>
                  <a:pt x="447589" y="134578"/>
                </a:lnTo>
                <a:lnTo>
                  <a:pt x="409870" y="158758"/>
                </a:lnTo>
                <a:lnTo>
                  <a:pt x="373422" y="184676"/>
                </a:lnTo>
                <a:lnTo>
                  <a:pt x="338303" y="212273"/>
                </a:lnTo>
                <a:lnTo>
                  <a:pt x="304572" y="241491"/>
                </a:lnTo>
                <a:lnTo>
                  <a:pt x="272286" y="272272"/>
                </a:lnTo>
                <a:lnTo>
                  <a:pt x="241504" y="304557"/>
                </a:lnTo>
                <a:lnTo>
                  <a:pt x="212285" y="338288"/>
                </a:lnTo>
                <a:lnTo>
                  <a:pt x="184687" y="373406"/>
                </a:lnTo>
                <a:lnTo>
                  <a:pt x="158768" y="409854"/>
                </a:lnTo>
                <a:lnTo>
                  <a:pt x="134587" y="447572"/>
                </a:lnTo>
                <a:lnTo>
                  <a:pt x="112203" y="486502"/>
                </a:lnTo>
                <a:lnTo>
                  <a:pt x="91673" y="526587"/>
                </a:lnTo>
                <a:lnTo>
                  <a:pt x="73056" y="567767"/>
                </a:lnTo>
                <a:lnTo>
                  <a:pt x="56410" y="609984"/>
                </a:lnTo>
                <a:lnTo>
                  <a:pt x="41795" y="653180"/>
                </a:lnTo>
                <a:lnTo>
                  <a:pt x="29267" y="697296"/>
                </a:lnTo>
                <a:lnTo>
                  <a:pt x="18887" y="742275"/>
                </a:lnTo>
                <a:lnTo>
                  <a:pt x="10711" y="788056"/>
                </a:lnTo>
                <a:lnTo>
                  <a:pt x="4799" y="834583"/>
                </a:lnTo>
                <a:lnTo>
                  <a:pt x="1209" y="881797"/>
                </a:lnTo>
                <a:lnTo>
                  <a:pt x="0" y="929639"/>
                </a:lnTo>
                <a:lnTo>
                  <a:pt x="1209" y="977482"/>
                </a:lnTo>
                <a:lnTo>
                  <a:pt x="4799" y="1024696"/>
                </a:lnTo>
                <a:lnTo>
                  <a:pt x="10711" y="1071223"/>
                </a:lnTo>
                <a:lnTo>
                  <a:pt x="18887" y="1117004"/>
                </a:lnTo>
                <a:lnTo>
                  <a:pt x="29267" y="1161983"/>
                </a:lnTo>
                <a:lnTo>
                  <a:pt x="41795" y="1206099"/>
                </a:lnTo>
                <a:lnTo>
                  <a:pt x="56410" y="1249295"/>
                </a:lnTo>
                <a:lnTo>
                  <a:pt x="73056" y="1291512"/>
                </a:lnTo>
                <a:lnTo>
                  <a:pt x="91673" y="1332692"/>
                </a:lnTo>
                <a:lnTo>
                  <a:pt x="112203" y="1372777"/>
                </a:lnTo>
                <a:lnTo>
                  <a:pt x="134587" y="1411707"/>
                </a:lnTo>
                <a:lnTo>
                  <a:pt x="158768" y="1449425"/>
                </a:lnTo>
                <a:lnTo>
                  <a:pt x="184687" y="1485873"/>
                </a:lnTo>
                <a:lnTo>
                  <a:pt x="212285" y="1520991"/>
                </a:lnTo>
                <a:lnTo>
                  <a:pt x="241504" y="1554722"/>
                </a:lnTo>
                <a:lnTo>
                  <a:pt x="272286" y="1587007"/>
                </a:lnTo>
                <a:lnTo>
                  <a:pt x="304572" y="1617788"/>
                </a:lnTo>
                <a:lnTo>
                  <a:pt x="338303" y="1647006"/>
                </a:lnTo>
                <a:lnTo>
                  <a:pt x="373422" y="1674603"/>
                </a:lnTo>
                <a:lnTo>
                  <a:pt x="409870" y="1700521"/>
                </a:lnTo>
                <a:lnTo>
                  <a:pt x="447589" y="1724701"/>
                </a:lnTo>
                <a:lnTo>
                  <a:pt x="486519" y="1747084"/>
                </a:lnTo>
                <a:lnTo>
                  <a:pt x="526603" y="1767613"/>
                </a:lnTo>
                <a:lnTo>
                  <a:pt x="567783" y="1786229"/>
                </a:lnTo>
                <a:lnTo>
                  <a:pt x="609999" y="1802873"/>
                </a:lnTo>
                <a:lnTo>
                  <a:pt x="653194" y="1817488"/>
                </a:lnTo>
                <a:lnTo>
                  <a:pt x="697309" y="1830014"/>
                </a:lnTo>
                <a:lnTo>
                  <a:pt x="742286" y="1840394"/>
                </a:lnTo>
                <a:lnTo>
                  <a:pt x="788065" y="1848569"/>
                </a:lnTo>
                <a:lnTo>
                  <a:pt x="834590" y="1854480"/>
                </a:lnTo>
                <a:lnTo>
                  <a:pt x="881801" y="1858070"/>
                </a:lnTo>
                <a:lnTo>
                  <a:pt x="929639" y="1859279"/>
                </a:lnTo>
                <a:lnTo>
                  <a:pt x="977482" y="1858070"/>
                </a:lnTo>
                <a:lnTo>
                  <a:pt x="1024696" y="1854480"/>
                </a:lnTo>
                <a:lnTo>
                  <a:pt x="1071223" y="1848569"/>
                </a:lnTo>
                <a:lnTo>
                  <a:pt x="1117004" y="1840394"/>
                </a:lnTo>
                <a:lnTo>
                  <a:pt x="1161983" y="1830014"/>
                </a:lnTo>
                <a:lnTo>
                  <a:pt x="1206099" y="1817488"/>
                </a:lnTo>
                <a:lnTo>
                  <a:pt x="1249295" y="1802873"/>
                </a:lnTo>
                <a:lnTo>
                  <a:pt x="1291512" y="1786229"/>
                </a:lnTo>
                <a:lnTo>
                  <a:pt x="1332692" y="1767613"/>
                </a:lnTo>
                <a:lnTo>
                  <a:pt x="1372777" y="1747084"/>
                </a:lnTo>
                <a:lnTo>
                  <a:pt x="1411707" y="1724701"/>
                </a:lnTo>
                <a:lnTo>
                  <a:pt x="1449425" y="1700521"/>
                </a:lnTo>
                <a:lnTo>
                  <a:pt x="1485873" y="1674603"/>
                </a:lnTo>
                <a:lnTo>
                  <a:pt x="1520991" y="1647006"/>
                </a:lnTo>
                <a:lnTo>
                  <a:pt x="1554722" y="1617788"/>
                </a:lnTo>
                <a:lnTo>
                  <a:pt x="1587007" y="1587007"/>
                </a:lnTo>
                <a:lnTo>
                  <a:pt x="1617788" y="1554722"/>
                </a:lnTo>
                <a:lnTo>
                  <a:pt x="1647006" y="1520991"/>
                </a:lnTo>
                <a:lnTo>
                  <a:pt x="1674603" y="1485873"/>
                </a:lnTo>
                <a:lnTo>
                  <a:pt x="1700521" y="1449425"/>
                </a:lnTo>
                <a:lnTo>
                  <a:pt x="1724701" y="1411707"/>
                </a:lnTo>
                <a:lnTo>
                  <a:pt x="1747084" y="1372777"/>
                </a:lnTo>
                <a:lnTo>
                  <a:pt x="1767613" y="1332692"/>
                </a:lnTo>
                <a:lnTo>
                  <a:pt x="1786229" y="1291512"/>
                </a:lnTo>
                <a:lnTo>
                  <a:pt x="1802873" y="1249295"/>
                </a:lnTo>
                <a:lnTo>
                  <a:pt x="1817488" y="1206099"/>
                </a:lnTo>
                <a:lnTo>
                  <a:pt x="1830014" y="1161983"/>
                </a:lnTo>
                <a:lnTo>
                  <a:pt x="1840394" y="1117004"/>
                </a:lnTo>
                <a:lnTo>
                  <a:pt x="1848569" y="1071223"/>
                </a:lnTo>
                <a:lnTo>
                  <a:pt x="1854480" y="1024696"/>
                </a:lnTo>
                <a:lnTo>
                  <a:pt x="1858070" y="977482"/>
                </a:lnTo>
                <a:lnTo>
                  <a:pt x="1859280" y="929639"/>
                </a:lnTo>
                <a:lnTo>
                  <a:pt x="1858070" y="881797"/>
                </a:lnTo>
                <a:lnTo>
                  <a:pt x="1854480" y="834583"/>
                </a:lnTo>
                <a:lnTo>
                  <a:pt x="1848569" y="788056"/>
                </a:lnTo>
                <a:lnTo>
                  <a:pt x="1840394" y="742275"/>
                </a:lnTo>
                <a:lnTo>
                  <a:pt x="1830014" y="697296"/>
                </a:lnTo>
                <a:lnTo>
                  <a:pt x="1817488" y="653180"/>
                </a:lnTo>
                <a:lnTo>
                  <a:pt x="1802873" y="609984"/>
                </a:lnTo>
                <a:lnTo>
                  <a:pt x="1786229" y="567767"/>
                </a:lnTo>
                <a:lnTo>
                  <a:pt x="1767613" y="526587"/>
                </a:lnTo>
                <a:lnTo>
                  <a:pt x="1747084" y="486502"/>
                </a:lnTo>
                <a:lnTo>
                  <a:pt x="1724701" y="447572"/>
                </a:lnTo>
                <a:lnTo>
                  <a:pt x="1700521" y="409854"/>
                </a:lnTo>
                <a:lnTo>
                  <a:pt x="1674603" y="373406"/>
                </a:lnTo>
                <a:lnTo>
                  <a:pt x="1647006" y="338288"/>
                </a:lnTo>
                <a:lnTo>
                  <a:pt x="1617788" y="304557"/>
                </a:lnTo>
                <a:lnTo>
                  <a:pt x="1587007" y="272272"/>
                </a:lnTo>
                <a:lnTo>
                  <a:pt x="1554722" y="241491"/>
                </a:lnTo>
                <a:lnTo>
                  <a:pt x="1520991" y="212273"/>
                </a:lnTo>
                <a:lnTo>
                  <a:pt x="1485873" y="184676"/>
                </a:lnTo>
                <a:lnTo>
                  <a:pt x="1449425" y="158758"/>
                </a:lnTo>
                <a:lnTo>
                  <a:pt x="1411707" y="134578"/>
                </a:lnTo>
                <a:lnTo>
                  <a:pt x="1372777" y="112195"/>
                </a:lnTo>
                <a:lnTo>
                  <a:pt x="1332692" y="91666"/>
                </a:lnTo>
                <a:lnTo>
                  <a:pt x="1291512" y="73050"/>
                </a:lnTo>
                <a:lnTo>
                  <a:pt x="1249295" y="56406"/>
                </a:lnTo>
                <a:lnTo>
                  <a:pt x="1206099" y="41791"/>
                </a:lnTo>
                <a:lnTo>
                  <a:pt x="1161983" y="29265"/>
                </a:lnTo>
                <a:lnTo>
                  <a:pt x="1117004" y="18885"/>
                </a:lnTo>
                <a:lnTo>
                  <a:pt x="1071223" y="10710"/>
                </a:lnTo>
                <a:lnTo>
                  <a:pt x="1024696" y="4799"/>
                </a:lnTo>
                <a:lnTo>
                  <a:pt x="977482" y="1209"/>
                </a:lnTo>
                <a:lnTo>
                  <a:pt x="929639" y="0"/>
                </a:lnTo>
                <a:close/>
              </a:path>
            </a:pathLst>
          </a:custGeom>
          <a:solidFill>
            <a:srgbClr val="C700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4276" y="614172"/>
            <a:ext cx="1859280" cy="1859280"/>
          </a:xfrm>
          <a:custGeom>
            <a:avLst/>
            <a:gdLst/>
            <a:ahLst/>
            <a:cxnLst/>
            <a:rect l="l" t="t" r="r" b="b"/>
            <a:pathLst>
              <a:path w="1859280" h="1859280">
                <a:moveTo>
                  <a:pt x="0" y="929639"/>
                </a:moveTo>
                <a:lnTo>
                  <a:pt x="1209" y="881797"/>
                </a:lnTo>
                <a:lnTo>
                  <a:pt x="4799" y="834583"/>
                </a:lnTo>
                <a:lnTo>
                  <a:pt x="10711" y="788056"/>
                </a:lnTo>
                <a:lnTo>
                  <a:pt x="18887" y="742275"/>
                </a:lnTo>
                <a:lnTo>
                  <a:pt x="29267" y="697296"/>
                </a:lnTo>
                <a:lnTo>
                  <a:pt x="41795" y="653180"/>
                </a:lnTo>
                <a:lnTo>
                  <a:pt x="56410" y="609984"/>
                </a:lnTo>
                <a:lnTo>
                  <a:pt x="73056" y="567767"/>
                </a:lnTo>
                <a:lnTo>
                  <a:pt x="91673" y="526587"/>
                </a:lnTo>
                <a:lnTo>
                  <a:pt x="112203" y="486502"/>
                </a:lnTo>
                <a:lnTo>
                  <a:pt x="134587" y="447572"/>
                </a:lnTo>
                <a:lnTo>
                  <a:pt x="158768" y="409854"/>
                </a:lnTo>
                <a:lnTo>
                  <a:pt x="184687" y="373406"/>
                </a:lnTo>
                <a:lnTo>
                  <a:pt x="212285" y="338288"/>
                </a:lnTo>
                <a:lnTo>
                  <a:pt x="241504" y="304557"/>
                </a:lnTo>
                <a:lnTo>
                  <a:pt x="272286" y="272272"/>
                </a:lnTo>
                <a:lnTo>
                  <a:pt x="304572" y="241491"/>
                </a:lnTo>
                <a:lnTo>
                  <a:pt x="338303" y="212273"/>
                </a:lnTo>
                <a:lnTo>
                  <a:pt x="373422" y="184676"/>
                </a:lnTo>
                <a:lnTo>
                  <a:pt x="409870" y="158758"/>
                </a:lnTo>
                <a:lnTo>
                  <a:pt x="447589" y="134578"/>
                </a:lnTo>
                <a:lnTo>
                  <a:pt x="486519" y="112195"/>
                </a:lnTo>
                <a:lnTo>
                  <a:pt x="526603" y="91666"/>
                </a:lnTo>
                <a:lnTo>
                  <a:pt x="567783" y="73050"/>
                </a:lnTo>
                <a:lnTo>
                  <a:pt x="609999" y="56406"/>
                </a:lnTo>
                <a:lnTo>
                  <a:pt x="653194" y="41791"/>
                </a:lnTo>
                <a:lnTo>
                  <a:pt x="697309" y="29265"/>
                </a:lnTo>
                <a:lnTo>
                  <a:pt x="742286" y="18885"/>
                </a:lnTo>
                <a:lnTo>
                  <a:pt x="788065" y="10710"/>
                </a:lnTo>
                <a:lnTo>
                  <a:pt x="834590" y="4799"/>
                </a:lnTo>
                <a:lnTo>
                  <a:pt x="881801" y="1209"/>
                </a:lnTo>
                <a:lnTo>
                  <a:pt x="929639" y="0"/>
                </a:lnTo>
                <a:lnTo>
                  <a:pt x="977482" y="1209"/>
                </a:lnTo>
                <a:lnTo>
                  <a:pt x="1024696" y="4799"/>
                </a:lnTo>
                <a:lnTo>
                  <a:pt x="1071223" y="10710"/>
                </a:lnTo>
                <a:lnTo>
                  <a:pt x="1117004" y="18885"/>
                </a:lnTo>
                <a:lnTo>
                  <a:pt x="1161983" y="29265"/>
                </a:lnTo>
                <a:lnTo>
                  <a:pt x="1206099" y="41791"/>
                </a:lnTo>
                <a:lnTo>
                  <a:pt x="1249295" y="56406"/>
                </a:lnTo>
                <a:lnTo>
                  <a:pt x="1291512" y="73050"/>
                </a:lnTo>
                <a:lnTo>
                  <a:pt x="1332692" y="91666"/>
                </a:lnTo>
                <a:lnTo>
                  <a:pt x="1372777" y="112195"/>
                </a:lnTo>
                <a:lnTo>
                  <a:pt x="1411707" y="134578"/>
                </a:lnTo>
                <a:lnTo>
                  <a:pt x="1449425" y="158758"/>
                </a:lnTo>
                <a:lnTo>
                  <a:pt x="1485873" y="184676"/>
                </a:lnTo>
                <a:lnTo>
                  <a:pt x="1520991" y="212273"/>
                </a:lnTo>
                <a:lnTo>
                  <a:pt x="1554722" y="241491"/>
                </a:lnTo>
                <a:lnTo>
                  <a:pt x="1587007" y="272272"/>
                </a:lnTo>
                <a:lnTo>
                  <a:pt x="1617788" y="304557"/>
                </a:lnTo>
                <a:lnTo>
                  <a:pt x="1647006" y="338288"/>
                </a:lnTo>
                <a:lnTo>
                  <a:pt x="1674603" y="373406"/>
                </a:lnTo>
                <a:lnTo>
                  <a:pt x="1700521" y="409854"/>
                </a:lnTo>
                <a:lnTo>
                  <a:pt x="1724701" y="447572"/>
                </a:lnTo>
                <a:lnTo>
                  <a:pt x="1747084" y="486502"/>
                </a:lnTo>
                <a:lnTo>
                  <a:pt x="1767613" y="526587"/>
                </a:lnTo>
                <a:lnTo>
                  <a:pt x="1786229" y="567767"/>
                </a:lnTo>
                <a:lnTo>
                  <a:pt x="1802873" y="609984"/>
                </a:lnTo>
                <a:lnTo>
                  <a:pt x="1817488" y="653180"/>
                </a:lnTo>
                <a:lnTo>
                  <a:pt x="1830014" y="697296"/>
                </a:lnTo>
                <a:lnTo>
                  <a:pt x="1840394" y="742275"/>
                </a:lnTo>
                <a:lnTo>
                  <a:pt x="1848569" y="788056"/>
                </a:lnTo>
                <a:lnTo>
                  <a:pt x="1854480" y="834583"/>
                </a:lnTo>
                <a:lnTo>
                  <a:pt x="1858070" y="881797"/>
                </a:lnTo>
                <a:lnTo>
                  <a:pt x="1859280" y="929639"/>
                </a:lnTo>
                <a:lnTo>
                  <a:pt x="1858070" y="977482"/>
                </a:lnTo>
                <a:lnTo>
                  <a:pt x="1854480" y="1024696"/>
                </a:lnTo>
                <a:lnTo>
                  <a:pt x="1848569" y="1071223"/>
                </a:lnTo>
                <a:lnTo>
                  <a:pt x="1840394" y="1117004"/>
                </a:lnTo>
                <a:lnTo>
                  <a:pt x="1830014" y="1161983"/>
                </a:lnTo>
                <a:lnTo>
                  <a:pt x="1817488" y="1206099"/>
                </a:lnTo>
                <a:lnTo>
                  <a:pt x="1802873" y="1249295"/>
                </a:lnTo>
                <a:lnTo>
                  <a:pt x="1786229" y="1291512"/>
                </a:lnTo>
                <a:lnTo>
                  <a:pt x="1767613" y="1332692"/>
                </a:lnTo>
                <a:lnTo>
                  <a:pt x="1747084" y="1372777"/>
                </a:lnTo>
                <a:lnTo>
                  <a:pt x="1724701" y="1411707"/>
                </a:lnTo>
                <a:lnTo>
                  <a:pt x="1700521" y="1449425"/>
                </a:lnTo>
                <a:lnTo>
                  <a:pt x="1674603" y="1485873"/>
                </a:lnTo>
                <a:lnTo>
                  <a:pt x="1647006" y="1520991"/>
                </a:lnTo>
                <a:lnTo>
                  <a:pt x="1617788" y="1554722"/>
                </a:lnTo>
                <a:lnTo>
                  <a:pt x="1587007" y="1587007"/>
                </a:lnTo>
                <a:lnTo>
                  <a:pt x="1554722" y="1617788"/>
                </a:lnTo>
                <a:lnTo>
                  <a:pt x="1520991" y="1647006"/>
                </a:lnTo>
                <a:lnTo>
                  <a:pt x="1485873" y="1674603"/>
                </a:lnTo>
                <a:lnTo>
                  <a:pt x="1449425" y="1700521"/>
                </a:lnTo>
                <a:lnTo>
                  <a:pt x="1411707" y="1724701"/>
                </a:lnTo>
                <a:lnTo>
                  <a:pt x="1372777" y="1747084"/>
                </a:lnTo>
                <a:lnTo>
                  <a:pt x="1332692" y="1767613"/>
                </a:lnTo>
                <a:lnTo>
                  <a:pt x="1291512" y="1786229"/>
                </a:lnTo>
                <a:lnTo>
                  <a:pt x="1249295" y="1802873"/>
                </a:lnTo>
                <a:lnTo>
                  <a:pt x="1206099" y="1817488"/>
                </a:lnTo>
                <a:lnTo>
                  <a:pt x="1161983" y="1830014"/>
                </a:lnTo>
                <a:lnTo>
                  <a:pt x="1117004" y="1840394"/>
                </a:lnTo>
                <a:lnTo>
                  <a:pt x="1071223" y="1848569"/>
                </a:lnTo>
                <a:lnTo>
                  <a:pt x="1024696" y="1854480"/>
                </a:lnTo>
                <a:lnTo>
                  <a:pt x="977482" y="1858070"/>
                </a:lnTo>
                <a:lnTo>
                  <a:pt x="929639" y="1859279"/>
                </a:lnTo>
                <a:lnTo>
                  <a:pt x="881801" y="1858070"/>
                </a:lnTo>
                <a:lnTo>
                  <a:pt x="834590" y="1854480"/>
                </a:lnTo>
                <a:lnTo>
                  <a:pt x="788065" y="1848569"/>
                </a:lnTo>
                <a:lnTo>
                  <a:pt x="742286" y="1840394"/>
                </a:lnTo>
                <a:lnTo>
                  <a:pt x="697309" y="1830014"/>
                </a:lnTo>
                <a:lnTo>
                  <a:pt x="653194" y="1817488"/>
                </a:lnTo>
                <a:lnTo>
                  <a:pt x="609999" y="1802873"/>
                </a:lnTo>
                <a:lnTo>
                  <a:pt x="567783" y="1786229"/>
                </a:lnTo>
                <a:lnTo>
                  <a:pt x="526603" y="1767613"/>
                </a:lnTo>
                <a:lnTo>
                  <a:pt x="486519" y="1747084"/>
                </a:lnTo>
                <a:lnTo>
                  <a:pt x="447589" y="1724701"/>
                </a:lnTo>
                <a:lnTo>
                  <a:pt x="409870" y="1700521"/>
                </a:lnTo>
                <a:lnTo>
                  <a:pt x="373422" y="1674603"/>
                </a:lnTo>
                <a:lnTo>
                  <a:pt x="338303" y="1647006"/>
                </a:lnTo>
                <a:lnTo>
                  <a:pt x="304572" y="1617788"/>
                </a:lnTo>
                <a:lnTo>
                  <a:pt x="272286" y="1587007"/>
                </a:lnTo>
                <a:lnTo>
                  <a:pt x="241504" y="1554722"/>
                </a:lnTo>
                <a:lnTo>
                  <a:pt x="212285" y="1520991"/>
                </a:lnTo>
                <a:lnTo>
                  <a:pt x="184687" y="1485873"/>
                </a:lnTo>
                <a:lnTo>
                  <a:pt x="158768" y="1449425"/>
                </a:lnTo>
                <a:lnTo>
                  <a:pt x="134587" y="1411707"/>
                </a:lnTo>
                <a:lnTo>
                  <a:pt x="112203" y="1372777"/>
                </a:lnTo>
                <a:lnTo>
                  <a:pt x="91673" y="1332692"/>
                </a:lnTo>
                <a:lnTo>
                  <a:pt x="73056" y="1291512"/>
                </a:lnTo>
                <a:lnTo>
                  <a:pt x="56410" y="1249295"/>
                </a:lnTo>
                <a:lnTo>
                  <a:pt x="41795" y="1206099"/>
                </a:lnTo>
                <a:lnTo>
                  <a:pt x="29267" y="1161983"/>
                </a:lnTo>
                <a:lnTo>
                  <a:pt x="18887" y="1117004"/>
                </a:lnTo>
                <a:lnTo>
                  <a:pt x="10711" y="1071223"/>
                </a:lnTo>
                <a:lnTo>
                  <a:pt x="4799" y="1024696"/>
                </a:lnTo>
                <a:lnTo>
                  <a:pt x="1209" y="977482"/>
                </a:lnTo>
                <a:lnTo>
                  <a:pt x="0" y="929639"/>
                </a:lnTo>
                <a:close/>
              </a:path>
            </a:pathLst>
          </a:custGeom>
          <a:ln w="12192">
            <a:solidFill>
              <a:srgbClr val="C700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30580" y="751331"/>
            <a:ext cx="1566671" cy="1584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Thompson, Kourtney (CMG-Tampa)</dc:creator>
  <dc:title>PowerPoint Presentation</dc:title>
  <dcterms:created xsi:type="dcterms:W3CDTF">2018-05-11T14:33:11Z</dcterms:created>
  <dcterms:modified xsi:type="dcterms:W3CDTF">2018-05-11T14:33:11Z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2018-05-11T00:00:00Z</vt:filetime>
  </property>
</Properties>
</file>