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3"/>
  </p:notesMasterIdLst>
  <p:sldIdLst>
    <p:sldId id="609" r:id="rId6"/>
    <p:sldId id="558" r:id="rId7"/>
    <p:sldId id="583" r:id="rId8"/>
    <p:sldId id="620" r:id="rId9"/>
    <p:sldId id="611" r:id="rId10"/>
    <p:sldId id="612" r:id="rId11"/>
    <p:sldId id="619" r:id="rId12"/>
    <p:sldId id="613" r:id="rId13"/>
    <p:sldId id="614" r:id="rId14"/>
    <p:sldId id="615" r:id="rId15"/>
    <p:sldId id="616" r:id="rId16"/>
    <p:sldId id="610" r:id="rId17"/>
    <p:sldId id="546" r:id="rId18"/>
    <p:sldId id="282" r:id="rId19"/>
    <p:sldId id="274" r:id="rId20"/>
    <p:sldId id="288" r:id="rId21"/>
    <p:sldId id="287" r:id="rId22"/>
    <p:sldId id="284" r:id="rId23"/>
    <p:sldId id="286" r:id="rId24"/>
    <p:sldId id="257" r:id="rId25"/>
    <p:sldId id="256" r:id="rId26"/>
    <p:sldId id="621" r:id="rId27"/>
    <p:sldId id="258" r:id="rId28"/>
    <p:sldId id="259" r:id="rId29"/>
    <p:sldId id="260" r:id="rId30"/>
    <p:sldId id="261" r:id="rId31"/>
    <p:sldId id="262" r:id="rId32"/>
  </p:sldIdLst>
  <p:sldSz cx="9144000" cy="5143500" type="screen16x9"/>
  <p:notesSz cx="7010400" cy="92964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49FE9B-1AA4-954B-9C8D-0310E2208B32}">
          <p14:sldIdLst>
            <p14:sldId id="609"/>
            <p14:sldId id="558"/>
            <p14:sldId id="583"/>
            <p14:sldId id="620"/>
            <p14:sldId id="611"/>
            <p14:sldId id="612"/>
            <p14:sldId id="619"/>
            <p14:sldId id="613"/>
            <p14:sldId id="614"/>
            <p14:sldId id="615"/>
            <p14:sldId id="616"/>
            <p14:sldId id="610"/>
            <p14:sldId id="546"/>
            <p14:sldId id="282"/>
            <p14:sldId id="274"/>
            <p14:sldId id="288"/>
            <p14:sldId id="287"/>
            <p14:sldId id="284"/>
            <p14:sldId id="286"/>
            <p14:sldId id="257"/>
            <p14:sldId id="256"/>
            <p14:sldId id="621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00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orient="horz" pos="2949">
          <p15:clr>
            <a:srgbClr val="A4A3A4"/>
          </p15:clr>
        </p15:guide>
        <p15:guide id="4" orient="horz" pos="559">
          <p15:clr>
            <a:srgbClr val="A4A3A4"/>
          </p15:clr>
        </p15:guide>
        <p15:guide id="5" pos="5579">
          <p15:clr>
            <a:srgbClr val="A4A3A4"/>
          </p15:clr>
        </p15:guide>
        <p15:guide id="6" pos="1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02C"/>
    <a:srgbClr val="D9D9D9"/>
    <a:srgbClr val="BE3712"/>
    <a:srgbClr val="0E1318"/>
    <a:srgbClr val="D4002A"/>
    <a:srgbClr val="818385"/>
    <a:srgbClr val="D5032A"/>
    <a:srgbClr val="D00028"/>
    <a:srgbClr val="1388CB"/>
    <a:srgbClr val="8222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3" autoAdjust="0"/>
    <p:restoredTop sz="40036" autoAdjust="0"/>
  </p:normalViewPr>
  <p:slideViewPr>
    <p:cSldViewPr snapToGrid="0" snapToObjects="1">
      <p:cViewPr varScale="1">
        <p:scale>
          <a:sx n="151" d="100"/>
          <a:sy n="151" d="100"/>
        </p:scale>
        <p:origin x="384" y="114"/>
      </p:cViewPr>
      <p:guideLst>
        <p:guide orient="horz" pos="2100"/>
        <p:guide pos="2904"/>
        <p:guide orient="horz" pos="2949"/>
        <p:guide orient="horz" pos="559"/>
        <p:guide pos="5579"/>
        <p:guide pos="179"/>
      </p:guideLst>
    </p:cSldViewPr>
  </p:slideViewPr>
  <p:outlineViewPr>
    <p:cViewPr>
      <p:scale>
        <a:sx n="33" d="100"/>
        <a:sy n="33" d="100"/>
      </p:scale>
      <p:origin x="0" y="37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2F701E-B8A4-43B4-A708-F6AA149B8699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AC4AFC-C314-4812-930A-8B756A704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2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B60FD-185D-4348-8E60-1031C12E224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6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805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thing s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887413"/>
            <a:ext cx="8572499" cy="421782"/>
          </a:xfrm>
        </p:spPr>
        <p:txBody>
          <a:bodyPr anchor="ctr">
            <a:normAutofit/>
          </a:bodyPr>
          <a:lstStyle>
            <a:lvl1pPr marL="0" indent="0" algn="ctr">
              <a:buNone/>
              <a:defRPr baseline="0"/>
            </a:lvl1pPr>
            <a:lvl2pPr marL="284162" indent="0">
              <a:buNone/>
              <a:defRPr/>
            </a:lvl2pPr>
            <a:lvl3pPr marL="501650" indent="0">
              <a:buNone/>
              <a:defRPr/>
            </a:lvl3pPr>
            <a:lvl4pPr marL="752475" indent="0">
              <a:buNone/>
              <a:defRPr/>
            </a:lvl4pPr>
            <a:lvl5pPr marL="1036638" indent="0">
              <a:buNone/>
              <a:defRPr/>
            </a:lvl5pPr>
          </a:lstStyle>
          <a:p>
            <a:pPr lvl="0"/>
            <a:r>
              <a:rPr lang="en-US"/>
              <a:t>SECONDARY TITLE </a:t>
            </a:r>
          </a:p>
        </p:txBody>
      </p:sp>
    </p:spTree>
    <p:extLst>
      <p:ext uri="{BB962C8B-B14F-4D97-AF65-F5344CB8AC3E}">
        <p14:creationId xmlns:p14="http://schemas.microsoft.com/office/powerpoint/2010/main" val="38934123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284163" y="2478293"/>
            <a:ext cx="8572500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0" indent="0" algn="ctr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90281" y="894025"/>
            <a:ext cx="4866381" cy="149477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anchor="ctr"/>
          <a:lstStyle>
            <a:lvl1pPr marL="53975" indent="0" algn="l">
              <a:buNone/>
              <a:defRPr sz="1400" b="0" i="0" spc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>
                <a:latin typeface="Century Gothic" charset="0"/>
              </a:rPr>
              <a:t>TEXT HERE</a:t>
            </a:r>
            <a:endParaRPr lang="en-US"/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289755" y="887414"/>
            <a:ext cx="3539399" cy="150139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864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nd at 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4163" y="887413"/>
            <a:ext cx="8572499" cy="421782"/>
          </a:xfrm>
        </p:spPr>
        <p:txBody>
          <a:bodyPr anchor="ctr">
            <a:normAutofit/>
          </a:bodyPr>
          <a:lstStyle>
            <a:lvl1pPr marL="0" indent="0" algn="ctr">
              <a:buNone/>
              <a:defRPr baseline="0"/>
            </a:lvl1pPr>
            <a:lvl2pPr marL="284162" indent="0">
              <a:buNone/>
              <a:defRPr/>
            </a:lvl2pPr>
            <a:lvl3pPr marL="501650" indent="0">
              <a:buNone/>
              <a:defRPr/>
            </a:lvl3pPr>
            <a:lvl4pPr marL="752475" indent="0">
              <a:buNone/>
              <a:defRPr/>
            </a:lvl4pPr>
            <a:lvl5pPr marL="1036638" indent="0">
              <a:buNone/>
              <a:defRPr/>
            </a:lvl5pPr>
          </a:lstStyle>
          <a:p>
            <a:pPr lvl="0"/>
            <a:r>
              <a:rPr lang="en-US"/>
              <a:t>SECONDARY TITLE 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695609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und at 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284163" y="894025"/>
            <a:ext cx="2360228" cy="378751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1600" b="0" i="0" cap="none" spc="100" baseline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6438827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WER O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 userDrawn="1"/>
        </p:nvCxnSpPr>
        <p:spPr>
          <a:xfrm>
            <a:off x="3113088" y="1641425"/>
            <a:ext cx="0" cy="2896537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6027738" y="1641425"/>
            <a:ext cx="0" cy="2896537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284163" y="887413"/>
            <a:ext cx="8572500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0" indent="0" algn="ctr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284163" y="1481138"/>
            <a:ext cx="2743200" cy="3200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Photo Here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6113463" y="1481138"/>
            <a:ext cx="2743200" cy="3200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Photo Here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3198813" y="1481138"/>
            <a:ext cx="2743200" cy="3200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Photo Here</a:t>
            </a:r>
          </a:p>
        </p:txBody>
      </p:sp>
    </p:spTree>
    <p:extLst>
      <p:ext uri="{BB962C8B-B14F-4D97-AF65-F5344CB8AC3E}">
        <p14:creationId xmlns:p14="http://schemas.microsoft.com/office/powerpoint/2010/main" val="141320926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561080" y="1013417"/>
            <a:ext cx="2021840" cy="289823"/>
          </a:xfrm>
          <a:prstGeom prst="rect">
            <a:avLst/>
          </a:prstGeom>
          <a:noFill/>
        </p:spPr>
        <p:txBody>
          <a:bodyPr wrap="square" anchor="t" anchorCtr="1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spc="300">
                <a:cs typeface="Century Gothic"/>
              </a:rPr>
              <a:t>THANK YOU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41404" y="1449070"/>
            <a:ext cx="1461192" cy="0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841404" y="3694430"/>
            <a:ext cx="1461192" cy="0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3868109" y="1670119"/>
            <a:ext cx="1407783" cy="1820643"/>
            <a:chOff x="2238848" y="935333"/>
            <a:chExt cx="1407783" cy="1820643"/>
          </a:xfrm>
        </p:grpSpPr>
        <p:sp>
          <p:nvSpPr>
            <p:cNvPr id="8" name="Freeform 58"/>
            <p:cNvSpPr>
              <a:spLocks noChangeArrowheads="1"/>
            </p:cNvSpPr>
            <p:nvPr/>
          </p:nvSpPr>
          <p:spPr>
            <a:xfrm>
              <a:off x="2378724" y="2056597"/>
              <a:ext cx="300056" cy="329385"/>
            </a:xfrm>
            <a:custGeom>
              <a:avLst/>
              <a:gdLst>
                <a:gd name="T0" fmla="*/ 0 w 585"/>
                <a:gd name="T1" fmla="*/ 0 h 642"/>
                <a:gd name="T2" fmla="*/ 178 w 585"/>
                <a:gd name="T3" fmla="*/ 0 h 642"/>
                <a:gd name="T4" fmla="*/ 178 w 585"/>
                <a:gd name="T5" fmla="*/ 240 h 642"/>
                <a:gd name="T6" fmla="*/ 406 w 585"/>
                <a:gd name="T7" fmla="*/ 240 h 642"/>
                <a:gd name="T8" fmla="*/ 406 w 585"/>
                <a:gd name="T9" fmla="*/ 0 h 642"/>
                <a:gd name="T10" fmla="*/ 584 w 585"/>
                <a:gd name="T11" fmla="*/ 0 h 642"/>
                <a:gd name="T12" fmla="*/ 584 w 585"/>
                <a:gd name="T13" fmla="*/ 641 h 642"/>
                <a:gd name="T14" fmla="*/ 406 w 585"/>
                <a:gd name="T15" fmla="*/ 641 h 642"/>
                <a:gd name="T16" fmla="*/ 406 w 585"/>
                <a:gd name="T17" fmla="*/ 398 h 642"/>
                <a:gd name="T18" fmla="*/ 178 w 585"/>
                <a:gd name="T19" fmla="*/ 398 h 642"/>
                <a:gd name="T20" fmla="*/ 178 w 585"/>
                <a:gd name="T21" fmla="*/ 641 h 642"/>
                <a:gd name="T22" fmla="*/ 0 w 585"/>
                <a:gd name="T23" fmla="*/ 641 h 642"/>
                <a:gd name="T24" fmla="*/ 0 w 585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5" h="642">
                  <a:moveTo>
                    <a:pt x="0" y="0"/>
                  </a:moveTo>
                  <a:lnTo>
                    <a:pt x="178" y="0"/>
                  </a:lnTo>
                  <a:lnTo>
                    <a:pt x="178" y="240"/>
                  </a:lnTo>
                  <a:lnTo>
                    <a:pt x="406" y="240"/>
                  </a:lnTo>
                  <a:lnTo>
                    <a:pt x="406" y="0"/>
                  </a:lnTo>
                  <a:lnTo>
                    <a:pt x="584" y="0"/>
                  </a:lnTo>
                  <a:lnTo>
                    <a:pt x="584" y="641"/>
                  </a:lnTo>
                  <a:lnTo>
                    <a:pt x="406" y="641"/>
                  </a:lnTo>
                  <a:lnTo>
                    <a:pt x="406" y="398"/>
                  </a:lnTo>
                  <a:lnTo>
                    <a:pt x="178" y="398"/>
                  </a:lnTo>
                  <a:lnTo>
                    <a:pt x="178" y="641"/>
                  </a:lnTo>
                  <a:lnTo>
                    <a:pt x="0" y="641"/>
                  </a:lnTo>
                  <a:lnTo>
                    <a:pt x="0" y="0"/>
                  </a:lnTo>
                </a:path>
              </a:pathLst>
            </a:custGeom>
            <a:solidFill>
              <a:srgbClr val="1118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59"/>
            <p:cNvSpPr>
              <a:spLocks noChangeArrowheads="1"/>
            </p:cNvSpPr>
            <p:nvPr/>
          </p:nvSpPr>
          <p:spPr>
            <a:xfrm>
              <a:off x="2703597" y="2126534"/>
              <a:ext cx="254934" cy="266215"/>
            </a:xfrm>
            <a:custGeom>
              <a:avLst/>
              <a:gdLst>
                <a:gd name="T0" fmla="*/ 0 w 498"/>
                <a:gd name="T1" fmla="*/ 259 h 520"/>
                <a:gd name="T2" fmla="*/ 248 w 498"/>
                <a:gd name="T3" fmla="*/ 0 h 520"/>
                <a:gd name="T4" fmla="*/ 497 w 498"/>
                <a:gd name="T5" fmla="*/ 271 h 520"/>
                <a:gd name="T6" fmla="*/ 497 w 498"/>
                <a:gd name="T7" fmla="*/ 307 h 520"/>
                <a:gd name="T8" fmla="*/ 167 w 498"/>
                <a:gd name="T9" fmla="*/ 307 h 520"/>
                <a:gd name="T10" fmla="*/ 274 w 498"/>
                <a:gd name="T11" fmla="*/ 389 h 520"/>
                <a:gd name="T12" fmla="*/ 384 w 498"/>
                <a:gd name="T13" fmla="*/ 338 h 520"/>
                <a:gd name="T14" fmla="*/ 480 w 498"/>
                <a:gd name="T15" fmla="*/ 417 h 520"/>
                <a:gd name="T16" fmla="*/ 265 w 498"/>
                <a:gd name="T17" fmla="*/ 519 h 520"/>
                <a:gd name="T18" fmla="*/ 0 w 498"/>
                <a:gd name="T19" fmla="*/ 259 h 520"/>
                <a:gd name="T20" fmla="*/ 336 w 498"/>
                <a:gd name="T21" fmla="*/ 214 h 520"/>
                <a:gd name="T22" fmla="*/ 251 w 498"/>
                <a:gd name="T23" fmla="*/ 127 h 520"/>
                <a:gd name="T24" fmla="*/ 167 w 498"/>
                <a:gd name="T25" fmla="*/ 214 h 520"/>
                <a:gd name="T26" fmla="*/ 336 w 498"/>
                <a:gd name="T27" fmla="*/ 21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8" h="520">
                  <a:moveTo>
                    <a:pt x="0" y="259"/>
                  </a:moveTo>
                  <a:cubicBezTo>
                    <a:pt x="0" y="113"/>
                    <a:pt x="105" y="0"/>
                    <a:pt x="248" y="0"/>
                  </a:cubicBezTo>
                  <a:cubicBezTo>
                    <a:pt x="421" y="0"/>
                    <a:pt x="497" y="124"/>
                    <a:pt x="497" y="271"/>
                  </a:cubicBezTo>
                  <a:cubicBezTo>
                    <a:pt x="497" y="282"/>
                    <a:pt x="497" y="293"/>
                    <a:pt x="497" y="307"/>
                  </a:cubicBezTo>
                  <a:lnTo>
                    <a:pt x="167" y="307"/>
                  </a:lnTo>
                  <a:cubicBezTo>
                    <a:pt x="181" y="361"/>
                    <a:pt x="220" y="389"/>
                    <a:pt x="274" y="389"/>
                  </a:cubicBezTo>
                  <a:cubicBezTo>
                    <a:pt x="316" y="389"/>
                    <a:pt x="347" y="372"/>
                    <a:pt x="384" y="338"/>
                  </a:cubicBezTo>
                  <a:lnTo>
                    <a:pt x="480" y="417"/>
                  </a:lnTo>
                  <a:cubicBezTo>
                    <a:pt x="432" y="476"/>
                    <a:pt x="364" y="519"/>
                    <a:pt x="265" y="519"/>
                  </a:cubicBezTo>
                  <a:cubicBezTo>
                    <a:pt x="110" y="516"/>
                    <a:pt x="0" y="412"/>
                    <a:pt x="0" y="259"/>
                  </a:cubicBezTo>
                  <a:close/>
                  <a:moveTo>
                    <a:pt x="336" y="214"/>
                  </a:moveTo>
                  <a:cubicBezTo>
                    <a:pt x="336" y="160"/>
                    <a:pt x="296" y="127"/>
                    <a:pt x="251" y="127"/>
                  </a:cubicBezTo>
                  <a:cubicBezTo>
                    <a:pt x="206" y="127"/>
                    <a:pt x="169" y="163"/>
                    <a:pt x="167" y="214"/>
                  </a:cubicBezTo>
                  <a:lnTo>
                    <a:pt x="336" y="214"/>
                  </a:lnTo>
                  <a:close/>
                </a:path>
              </a:pathLst>
            </a:custGeom>
            <a:solidFill>
              <a:srgbClr val="1118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60"/>
            <p:cNvSpPr>
              <a:spLocks noChangeArrowheads="1"/>
            </p:cNvSpPr>
            <p:nvPr/>
          </p:nvSpPr>
          <p:spPr>
            <a:xfrm>
              <a:off x="3256331" y="2124279"/>
              <a:ext cx="166949" cy="259446"/>
            </a:xfrm>
            <a:custGeom>
              <a:avLst/>
              <a:gdLst>
                <a:gd name="T0" fmla="*/ 0 w 328"/>
                <a:gd name="T1" fmla="*/ 11 h 506"/>
                <a:gd name="T2" fmla="*/ 172 w 328"/>
                <a:gd name="T3" fmla="*/ 11 h 506"/>
                <a:gd name="T4" fmla="*/ 172 w 328"/>
                <a:gd name="T5" fmla="*/ 110 h 506"/>
                <a:gd name="T6" fmla="*/ 327 w 328"/>
                <a:gd name="T7" fmla="*/ 3 h 506"/>
                <a:gd name="T8" fmla="*/ 327 w 328"/>
                <a:gd name="T9" fmla="*/ 186 h 506"/>
                <a:gd name="T10" fmla="*/ 313 w 328"/>
                <a:gd name="T11" fmla="*/ 186 h 506"/>
                <a:gd name="T12" fmla="*/ 172 w 328"/>
                <a:gd name="T13" fmla="*/ 353 h 506"/>
                <a:gd name="T14" fmla="*/ 172 w 328"/>
                <a:gd name="T15" fmla="*/ 505 h 506"/>
                <a:gd name="T16" fmla="*/ 0 w 328"/>
                <a:gd name="T17" fmla="*/ 505 h 506"/>
                <a:gd name="T18" fmla="*/ 0 w 328"/>
                <a:gd name="T19" fmla="*/ 1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506">
                  <a:moveTo>
                    <a:pt x="0" y="11"/>
                  </a:moveTo>
                  <a:lnTo>
                    <a:pt x="172" y="11"/>
                  </a:lnTo>
                  <a:lnTo>
                    <a:pt x="172" y="110"/>
                  </a:lnTo>
                  <a:cubicBezTo>
                    <a:pt x="200" y="42"/>
                    <a:pt x="245" y="0"/>
                    <a:pt x="327" y="3"/>
                  </a:cubicBezTo>
                  <a:lnTo>
                    <a:pt x="327" y="186"/>
                  </a:lnTo>
                  <a:lnTo>
                    <a:pt x="313" y="186"/>
                  </a:lnTo>
                  <a:cubicBezTo>
                    <a:pt x="222" y="186"/>
                    <a:pt x="172" y="237"/>
                    <a:pt x="172" y="353"/>
                  </a:cubicBezTo>
                  <a:lnTo>
                    <a:pt x="172" y="505"/>
                  </a:lnTo>
                  <a:lnTo>
                    <a:pt x="0" y="505"/>
                  </a:lnTo>
                  <a:lnTo>
                    <a:pt x="0" y="11"/>
                  </a:lnTo>
                </a:path>
              </a:pathLst>
            </a:custGeom>
            <a:solidFill>
              <a:srgbClr val="1118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1"/>
            <p:cNvSpPr>
              <a:spLocks noChangeArrowheads="1"/>
            </p:cNvSpPr>
            <p:nvPr/>
          </p:nvSpPr>
          <p:spPr>
            <a:xfrm>
              <a:off x="3450353" y="2065621"/>
              <a:ext cx="178230" cy="322616"/>
            </a:xfrm>
            <a:custGeom>
              <a:avLst/>
              <a:gdLst>
                <a:gd name="T0" fmla="*/ 59 w 350"/>
                <a:gd name="T1" fmla="*/ 466 h 630"/>
                <a:gd name="T2" fmla="*/ 59 w 350"/>
                <a:gd name="T3" fmla="*/ 265 h 630"/>
                <a:gd name="T4" fmla="*/ 0 w 350"/>
                <a:gd name="T5" fmla="*/ 265 h 630"/>
                <a:gd name="T6" fmla="*/ 0 w 350"/>
                <a:gd name="T7" fmla="*/ 124 h 630"/>
                <a:gd name="T8" fmla="*/ 59 w 350"/>
                <a:gd name="T9" fmla="*/ 124 h 630"/>
                <a:gd name="T10" fmla="*/ 59 w 350"/>
                <a:gd name="T11" fmla="*/ 0 h 630"/>
                <a:gd name="T12" fmla="*/ 234 w 350"/>
                <a:gd name="T13" fmla="*/ 0 h 630"/>
                <a:gd name="T14" fmla="*/ 234 w 350"/>
                <a:gd name="T15" fmla="*/ 124 h 630"/>
                <a:gd name="T16" fmla="*/ 349 w 350"/>
                <a:gd name="T17" fmla="*/ 124 h 630"/>
                <a:gd name="T18" fmla="*/ 349 w 350"/>
                <a:gd name="T19" fmla="*/ 265 h 630"/>
                <a:gd name="T20" fmla="*/ 234 w 350"/>
                <a:gd name="T21" fmla="*/ 265 h 630"/>
                <a:gd name="T22" fmla="*/ 234 w 350"/>
                <a:gd name="T23" fmla="*/ 432 h 630"/>
                <a:gd name="T24" fmla="*/ 282 w 350"/>
                <a:gd name="T25" fmla="*/ 480 h 630"/>
                <a:gd name="T26" fmla="*/ 347 w 350"/>
                <a:gd name="T27" fmla="*/ 463 h 630"/>
                <a:gd name="T28" fmla="*/ 347 w 350"/>
                <a:gd name="T29" fmla="*/ 598 h 630"/>
                <a:gd name="T30" fmla="*/ 225 w 350"/>
                <a:gd name="T31" fmla="*/ 626 h 630"/>
                <a:gd name="T32" fmla="*/ 59 w 350"/>
                <a:gd name="T33" fmla="*/ 466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0" h="630">
                  <a:moveTo>
                    <a:pt x="59" y="466"/>
                  </a:moveTo>
                  <a:lnTo>
                    <a:pt x="59" y="265"/>
                  </a:lnTo>
                  <a:lnTo>
                    <a:pt x="0" y="265"/>
                  </a:lnTo>
                  <a:lnTo>
                    <a:pt x="0" y="124"/>
                  </a:lnTo>
                  <a:lnTo>
                    <a:pt x="59" y="124"/>
                  </a:lnTo>
                  <a:lnTo>
                    <a:pt x="59" y="0"/>
                  </a:lnTo>
                  <a:lnTo>
                    <a:pt x="234" y="0"/>
                  </a:lnTo>
                  <a:lnTo>
                    <a:pt x="234" y="124"/>
                  </a:lnTo>
                  <a:lnTo>
                    <a:pt x="349" y="124"/>
                  </a:lnTo>
                  <a:lnTo>
                    <a:pt x="349" y="265"/>
                  </a:lnTo>
                  <a:lnTo>
                    <a:pt x="234" y="265"/>
                  </a:lnTo>
                  <a:lnTo>
                    <a:pt x="234" y="432"/>
                  </a:lnTo>
                  <a:cubicBezTo>
                    <a:pt x="234" y="466"/>
                    <a:pt x="251" y="480"/>
                    <a:pt x="282" y="480"/>
                  </a:cubicBezTo>
                  <a:cubicBezTo>
                    <a:pt x="304" y="480"/>
                    <a:pt x="327" y="474"/>
                    <a:pt x="347" y="463"/>
                  </a:cubicBezTo>
                  <a:lnTo>
                    <a:pt x="347" y="598"/>
                  </a:lnTo>
                  <a:cubicBezTo>
                    <a:pt x="316" y="615"/>
                    <a:pt x="273" y="626"/>
                    <a:pt x="225" y="626"/>
                  </a:cubicBezTo>
                  <a:cubicBezTo>
                    <a:pt x="121" y="629"/>
                    <a:pt x="59" y="584"/>
                    <a:pt x="59" y="466"/>
                  </a:cubicBezTo>
                </a:path>
              </a:pathLst>
            </a:custGeom>
            <a:solidFill>
              <a:srgbClr val="1118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62"/>
            <p:cNvSpPr>
              <a:spLocks noChangeArrowheads="1"/>
            </p:cNvSpPr>
            <p:nvPr/>
          </p:nvSpPr>
          <p:spPr>
            <a:xfrm>
              <a:off x="2243360" y="2031779"/>
              <a:ext cx="94755" cy="94755"/>
            </a:xfrm>
            <a:custGeom>
              <a:avLst/>
              <a:gdLst>
                <a:gd name="T0" fmla="*/ 186 w 187"/>
                <a:gd name="T1" fmla="*/ 93 h 187"/>
                <a:gd name="T2" fmla="*/ 174 w 187"/>
                <a:gd name="T3" fmla="*/ 140 h 187"/>
                <a:gd name="T4" fmla="*/ 140 w 187"/>
                <a:gd name="T5" fmla="*/ 174 h 187"/>
                <a:gd name="T6" fmla="*/ 93 w 187"/>
                <a:gd name="T7" fmla="*/ 186 h 187"/>
                <a:gd name="T8" fmla="*/ 47 w 187"/>
                <a:gd name="T9" fmla="*/ 174 h 187"/>
                <a:gd name="T10" fmla="*/ 12 w 187"/>
                <a:gd name="T11" fmla="*/ 140 h 187"/>
                <a:gd name="T12" fmla="*/ 0 w 187"/>
                <a:gd name="T13" fmla="*/ 93 h 187"/>
                <a:gd name="T14" fmla="*/ 12 w 187"/>
                <a:gd name="T15" fmla="*/ 47 h 187"/>
                <a:gd name="T16" fmla="*/ 47 w 187"/>
                <a:gd name="T17" fmla="*/ 13 h 187"/>
                <a:gd name="T18" fmla="*/ 93 w 187"/>
                <a:gd name="T19" fmla="*/ 0 h 187"/>
                <a:gd name="T20" fmla="*/ 140 w 187"/>
                <a:gd name="T21" fmla="*/ 13 h 187"/>
                <a:gd name="T22" fmla="*/ 174 w 187"/>
                <a:gd name="T23" fmla="*/ 47 h 187"/>
                <a:gd name="T24" fmla="*/ 186 w 187"/>
                <a:gd name="T25" fmla="*/ 9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187">
                  <a:moveTo>
                    <a:pt x="186" y="93"/>
                  </a:moveTo>
                  <a:cubicBezTo>
                    <a:pt x="186" y="111"/>
                    <a:pt x="182" y="125"/>
                    <a:pt x="174" y="140"/>
                  </a:cubicBezTo>
                  <a:cubicBezTo>
                    <a:pt x="165" y="155"/>
                    <a:pt x="154" y="165"/>
                    <a:pt x="140" y="174"/>
                  </a:cubicBezTo>
                  <a:cubicBezTo>
                    <a:pt x="125" y="183"/>
                    <a:pt x="110" y="186"/>
                    <a:pt x="93" y="186"/>
                  </a:cubicBezTo>
                  <a:cubicBezTo>
                    <a:pt x="76" y="186"/>
                    <a:pt x="61" y="183"/>
                    <a:pt x="47" y="174"/>
                  </a:cubicBezTo>
                  <a:cubicBezTo>
                    <a:pt x="32" y="165"/>
                    <a:pt x="20" y="155"/>
                    <a:pt x="12" y="140"/>
                  </a:cubicBezTo>
                  <a:cubicBezTo>
                    <a:pt x="3" y="125"/>
                    <a:pt x="0" y="110"/>
                    <a:pt x="0" y="93"/>
                  </a:cubicBezTo>
                  <a:cubicBezTo>
                    <a:pt x="0" y="75"/>
                    <a:pt x="3" y="62"/>
                    <a:pt x="12" y="47"/>
                  </a:cubicBezTo>
                  <a:cubicBezTo>
                    <a:pt x="20" y="32"/>
                    <a:pt x="32" y="22"/>
                    <a:pt x="47" y="13"/>
                  </a:cubicBezTo>
                  <a:cubicBezTo>
                    <a:pt x="61" y="4"/>
                    <a:pt x="76" y="0"/>
                    <a:pt x="93" y="0"/>
                  </a:cubicBezTo>
                  <a:cubicBezTo>
                    <a:pt x="110" y="0"/>
                    <a:pt x="125" y="4"/>
                    <a:pt x="140" y="13"/>
                  </a:cubicBezTo>
                  <a:cubicBezTo>
                    <a:pt x="154" y="21"/>
                    <a:pt x="165" y="32"/>
                    <a:pt x="174" y="47"/>
                  </a:cubicBezTo>
                  <a:cubicBezTo>
                    <a:pt x="182" y="62"/>
                    <a:pt x="186" y="76"/>
                    <a:pt x="186" y="93"/>
                  </a:cubicBezTo>
                </a:path>
              </a:pathLst>
            </a:custGeom>
            <a:solidFill>
              <a:srgbClr val="1118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63"/>
            <p:cNvSpPr>
              <a:spLocks noChangeArrowheads="1"/>
            </p:cNvSpPr>
            <p:nvPr/>
          </p:nvSpPr>
          <p:spPr>
            <a:xfrm>
              <a:off x="2243360" y="2149095"/>
              <a:ext cx="97010" cy="234630"/>
            </a:xfrm>
            <a:custGeom>
              <a:avLst/>
              <a:gdLst>
                <a:gd name="T0" fmla="*/ 93 w 190"/>
                <a:gd name="T1" fmla="*/ 0 h 458"/>
                <a:gd name="T2" fmla="*/ 0 w 190"/>
                <a:gd name="T3" fmla="*/ 93 h 458"/>
                <a:gd name="T4" fmla="*/ 0 w 190"/>
                <a:gd name="T5" fmla="*/ 457 h 458"/>
                <a:gd name="T6" fmla="*/ 186 w 190"/>
                <a:gd name="T7" fmla="*/ 457 h 458"/>
                <a:gd name="T8" fmla="*/ 186 w 190"/>
                <a:gd name="T9" fmla="*/ 93 h 458"/>
                <a:gd name="T10" fmla="*/ 93 w 190"/>
                <a:gd name="T1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458">
                  <a:moveTo>
                    <a:pt x="93" y="0"/>
                  </a:moveTo>
                  <a:cubicBezTo>
                    <a:pt x="42" y="0"/>
                    <a:pt x="0" y="42"/>
                    <a:pt x="0" y="93"/>
                  </a:cubicBezTo>
                  <a:lnTo>
                    <a:pt x="0" y="457"/>
                  </a:lnTo>
                  <a:lnTo>
                    <a:pt x="186" y="457"/>
                  </a:lnTo>
                  <a:lnTo>
                    <a:pt x="186" y="93"/>
                  </a:lnTo>
                  <a:cubicBezTo>
                    <a:pt x="189" y="42"/>
                    <a:pt x="147" y="0"/>
                    <a:pt x="93" y="0"/>
                  </a:cubicBezTo>
                </a:path>
              </a:pathLst>
            </a:custGeom>
            <a:solidFill>
              <a:srgbClr val="1118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64"/>
            <p:cNvSpPr>
              <a:spLocks noChangeArrowheads="1"/>
            </p:cNvSpPr>
            <p:nvPr/>
          </p:nvSpPr>
          <p:spPr>
            <a:xfrm>
              <a:off x="2967555" y="2126534"/>
              <a:ext cx="254936" cy="263960"/>
            </a:xfrm>
            <a:custGeom>
              <a:avLst/>
              <a:gdLst>
                <a:gd name="T0" fmla="*/ 497 w 498"/>
                <a:gd name="T1" fmla="*/ 256 h 517"/>
                <a:gd name="T2" fmla="*/ 232 w 498"/>
                <a:gd name="T3" fmla="*/ 0 h 517"/>
                <a:gd name="T4" fmla="*/ 17 w 498"/>
                <a:gd name="T5" fmla="*/ 101 h 517"/>
                <a:gd name="T6" fmla="*/ 113 w 498"/>
                <a:gd name="T7" fmla="*/ 180 h 517"/>
                <a:gd name="T8" fmla="*/ 223 w 498"/>
                <a:gd name="T9" fmla="*/ 129 h 517"/>
                <a:gd name="T10" fmla="*/ 330 w 498"/>
                <a:gd name="T11" fmla="*/ 208 h 517"/>
                <a:gd name="T12" fmla="*/ 330 w 498"/>
                <a:gd name="T13" fmla="*/ 211 h 517"/>
                <a:gd name="T14" fmla="*/ 218 w 498"/>
                <a:gd name="T15" fmla="*/ 211 h 517"/>
                <a:gd name="T16" fmla="*/ 0 w 498"/>
                <a:gd name="T17" fmla="*/ 366 h 517"/>
                <a:gd name="T18" fmla="*/ 186 w 498"/>
                <a:gd name="T19" fmla="*/ 516 h 517"/>
                <a:gd name="T20" fmla="*/ 333 w 498"/>
                <a:gd name="T21" fmla="*/ 457 h 517"/>
                <a:gd name="T22" fmla="*/ 333 w 498"/>
                <a:gd name="T23" fmla="*/ 505 h 517"/>
                <a:gd name="T24" fmla="*/ 497 w 498"/>
                <a:gd name="T25" fmla="*/ 505 h 517"/>
                <a:gd name="T26" fmla="*/ 497 w 498"/>
                <a:gd name="T27" fmla="*/ 262 h 517"/>
                <a:gd name="T28" fmla="*/ 497 w 498"/>
                <a:gd name="T29" fmla="*/ 256 h 517"/>
                <a:gd name="T30" fmla="*/ 237 w 498"/>
                <a:gd name="T31" fmla="*/ 406 h 517"/>
                <a:gd name="T32" fmla="*/ 167 w 498"/>
                <a:gd name="T33" fmla="*/ 350 h 517"/>
                <a:gd name="T34" fmla="*/ 234 w 498"/>
                <a:gd name="T35" fmla="*/ 304 h 517"/>
                <a:gd name="T36" fmla="*/ 333 w 498"/>
                <a:gd name="T37" fmla="*/ 304 h 517"/>
                <a:gd name="T38" fmla="*/ 333 w 498"/>
                <a:gd name="T39" fmla="*/ 310 h 517"/>
                <a:gd name="T40" fmla="*/ 237 w 498"/>
                <a:gd name="T41" fmla="*/ 406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8" h="517">
                  <a:moveTo>
                    <a:pt x="497" y="256"/>
                  </a:moveTo>
                  <a:cubicBezTo>
                    <a:pt x="497" y="104"/>
                    <a:pt x="387" y="0"/>
                    <a:pt x="232" y="0"/>
                  </a:cubicBezTo>
                  <a:cubicBezTo>
                    <a:pt x="133" y="0"/>
                    <a:pt x="65" y="39"/>
                    <a:pt x="17" y="101"/>
                  </a:cubicBezTo>
                  <a:lnTo>
                    <a:pt x="113" y="180"/>
                  </a:lnTo>
                  <a:cubicBezTo>
                    <a:pt x="150" y="146"/>
                    <a:pt x="181" y="129"/>
                    <a:pt x="223" y="129"/>
                  </a:cubicBezTo>
                  <a:cubicBezTo>
                    <a:pt x="277" y="129"/>
                    <a:pt x="316" y="158"/>
                    <a:pt x="330" y="208"/>
                  </a:cubicBezTo>
                  <a:lnTo>
                    <a:pt x="330" y="211"/>
                  </a:lnTo>
                  <a:lnTo>
                    <a:pt x="218" y="211"/>
                  </a:lnTo>
                  <a:cubicBezTo>
                    <a:pt x="76" y="214"/>
                    <a:pt x="0" y="265"/>
                    <a:pt x="0" y="366"/>
                  </a:cubicBezTo>
                  <a:cubicBezTo>
                    <a:pt x="0" y="462"/>
                    <a:pt x="68" y="516"/>
                    <a:pt x="186" y="516"/>
                  </a:cubicBezTo>
                  <a:cubicBezTo>
                    <a:pt x="251" y="516"/>
                    <a:pt x="299" y="491"/>
                    <a:pt x="333" y="457"/>
                  </a:cubicBezTo>
                  <a:lnTo>
                    <a:pt x="333" y="505"/>
                  </a:lnTo>
                  <a:lnTo>
                    <a:pt x="497" y="505"/>
                  </a:lnTo>
                  <a:lnTo>
                    <a:pt x="497" y="262"/>
                  </a:lnTo>
                  <a:cubicBezTo>
                    <a:pt x="497" y="259"/>
                    <a:pt x="497" y="259"/>
                    <a:pt x="497" y="256"/>
                  </a:cubicBezTo>
                  <a:close/>
                  <a:moveTo>
                    <a:pt x="237" y="406"/>
                  </a:moveTo>
                  <a:cubicBezTo>
                    <a:pt x="192" y="409"/>
                    <a:pt x="167" y="381"/>
                    <a:pt x="167" y="350"/>
                  </a:cubicBezTo>
                  <a:cubicBezTo>
                    <a:pt x="167" y="318"/>
                    <a:pt x="189" y="304"/>
                    <a:pt x="234" y="304"/>
                  </a:cubicBezTo>
                  <a:lnTo>
                    <a:pt x="333" y="304"/>
                  </a:lnTo>
                  <a:lnTo>
                    <a:pt x="333" y="310"/>
                  </a:lnTo>
                  <a:cubicBezTo>
                    <a:pt x="330" y="330"/>
                    <a:pt x="322" y="400"/>
                    <a:pt x="237" y="406"/>
                  </a:cubicBezTo>
                  <a:close/>
                </a:path>
              </a:pathLst>
            </a:custGeom>
            <a:solidFill>
              <a:srgbClr val="1118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5"/>
            <p:cNvSpPr>
              <a:spLocks noChangeArrowheads="1"/>
            </p:cNvSpPr>
            <p:nvPr/>
          </p:nvSpPr>
          <p:spPr>
            <a:xfrm>
              <a:off x="2238848" y="2446895"/>
              <a:ext cx="291031" cy="309081"/>
            </a:xfrm>
            <a:custGeom>
              <a:avLst/>
              <a:gdLst>
                <a:gd name="T0" fmla="*/ 0 w 571"/>
                <a:gd name="T1" fmla="*/ 34 h 602"/>
                <a:gd name="T2" fmla="*/ 34 w 571"/>
                <a:gd name="T3" fmla="*/ 0 h 602"/>
                <a:gd name="T4" fmla="*/ 42 w 571"/>
                <a:gd name="T5" fmla="*/ 0 h 602"/>
                <a:gd name="T6" fmla="*/ 73 w 571"/>
                <a:gd name="T7" fmla="*/ 17 h 602"/>
                <a:gd name="T8" fmla="*/ 285 w 571"/>
                <a:gd name="T9" fmla="*/ 336 h 602"/>
                <a:gd name="T10" fmla="*/ 496 w 571"/>
                <a:gd name="T11" fmla="*/ 17 h 602"/>
                <a:gd name="T12" fmla="*/ 527 w 571"/>
                <a:gd name="T13" fmla="*/ 0 h 602"/>
                <a:gd name="T14" fmla="*/ 536 w 571"/>
                <a:gd name="T15" fmla="*/ 0 h 602"/>
                <a:gd name="T16" fmla="*/ 570 w 571"/>
                <a:gd name="T17" fmla="*/ 34 h 602"/>
                <a:gd name="T18" fmla="*/ 570 w 571"/>
                <a:gd name="T19" fmla="*/ 567 h 602"/>
                <a:gd name="T20" fmla="*/ 536 w 571"/>
                <a:gd name="T21" fmla="*/ 601 h 602"/>
                <a:gd name="T22" fmla="*/ 502 w 571"/>
                <a:gd name="T23" fmla="*/ 567 h 602"/>
                <a:gd name="T24" fmla="*/ 502 w 571"/>
                <a:gd name="T25" fmla="*/ 124 h 602"/>
                <a:gd name="T26" fmla="*/ 313 w 571"/>
                <a:gd name="T27" fmla="*/ 403 h 602"/>
                <a:gd name="T28" fmla="*/ 285 w 571"/>
                <a:gd name="T29" fmla="*/ 420 h 602"/>
                <a:gd name="T30" fmla="*/ 256 w 571"/>
                <a:gd name="T31" fmla="*/ 403 h 602"/>
                <a:gd name="T32" fmla="*/ 67 w 571"/>
                <a:gd name="T33" fmla="*/ 124 h 602"/>
                <a:gd name="T34" fmla="*/ 67 w 571"/>
                <a:gd name="T35" fmla="*/ 567 h 602"/>
                <a:gd name="T36" fmla="*/ 34 w 571"/>
                <a:gd name="T37" fmla="*/ 601 h 602"/>
                <a:gd name="T38" fmla="*/ 2 w 571"/>
                <a:gd name="T39" fmla="*/ 567 h 602"/>
                <a:gd name="T40" fmla="*/ 2 w 571"/>
                <a:gd name="T41" fmla="*/ 34 h 602"/>
                <a:gd name="T42" fmla="*/ 0 w 571"/>
                <a:gd name="T43" fmla="*/ 34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602">
                  <a:moveTo>
                    <a:pt x="0" y="34"/>
                  </a:moveTo>
                  <a:cubicBezTo>
                    <a:pt x="0" y="17"/>
                    <a:pt x="14" y="0"/>
                    <a:pt x="34" y="0"/>
                  </a:cubicBezTo>
                  <a:lnTo>
                    <a:pt x="42" y="0"/>
                  </a:lnTo>
                  <a:cubicBezTo>
                    <a:pt x="56" y="0"/>
                    <a:pt x="67" y="8"/>
                    <a:pt x="73" y="17"/>
                  </a:cubicBezTo>
                  <a:lnTo>
                    <a:pt x="285" y="336"/>
                  </a:lnTo>
                  <a:lnTo>
                    <a:pt x="496" y="17"/>
                  </a:lnTo>
                  <a:cubicBezTo>
                    <a:pt x="502" y="6"/>
                    <a:pt x="513" y="0"/>
                    <a:pt x="527" y="0"/>
                  </a:cubicBezTo>
                  <a:lnTo>
                    <a:pt x="536" y="0"/>
                  </a:lnTo>
                  <a:cubicBezTo>
                    <a:pt x="553" y="0"/>
                    <a:pt x="570" y="14"/>
                    <a:pt x="570" y="34"/>
                  </a:cubicBezTo>
                  <a:lnTo>
                    <a:pt x="570" y="567"/>
                  </a:lnTo>
                  <a:cubicBezTo>
                    <a:pt x="570" y="587"/>
                    <a:pt x="555" y="601"/>
                    <a:pt x="536" y="601"/>
                  </a:cubicBezTo>
                  <a:cubicBezTo>
                    <a:pt x="516" y="601"/>
                    <a:pt x="502" y="584"/>
                    <a:pt x="502" y="567"/>
                  </a:cubicBezTo>
                  <a:lnTo>
                    <a:pt x="502" y="124"/>
                  </a:lnTo>
                  <a:lnTo>
                    <a:pt x="313" y="403"/>
                  </a:lnTo>
                  <a:cubicBezTo>
                    <a:pt x="304" y="415"/>
                    <a:pt x="296" y="420"/>
                    <a:pt x="285" y="420"/>
                  </a:cubicBezTo>
                  <a:cubicBezTo>
                    <a:pt x="273" y="420"/>
                    <a:pt x="262" y="415"/>
                    <a:pt x="256" y="403"/>
                  </a:cubicBezTo>
                  <a:lnTo>
                    <a:pt x="67" y="124"/>
                  </a:lnTo>
                  <a:lnTo>
                    <a:pt x="67" y="567"/>
                  </a:lnTo>
                  <a:cubicBezTo>
                    <a:pt x="67" y="587"/>
                    <a:pt x="53" y="601"/>
                    <a:pt x="34" y="601"/>
                  </a:cubicBezTo>
                  <a:cubicBezTo>
                    <a:pt x="17" y="601"/>
                    <a:pt x="2" y="587"/>
                    <a:pt x="2" y="567"/>
                  </a:cubicBezTo>
                  <a:lnTo>
                    <a:pt x="2" y="34"/>
                  </a:lnTo>
                  <a:lnTo>
                    <a:pt x="0" y="34"/>
                  </a:lnTo>
                </a:path>
              </a:pathLst>
            </a:custGeom>
            <a:solidFill>
              <a:srgbClr val="9294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66"/>
            <p:cNvSpPr>
              <a:spLocks noChangeArrowheads="1"/>
            </p:cNvSpPr>
            <p:nvPr/>
          </p:nvSpPr>
          <p:spPr>
            <a:xfrm>
              <a:off x="2615610" y="2446895"/>
              <a:ext cx="223351" cy="306824"/>
            </a:xfrm>
            <a:custGeom>
              <a:avLst/>
              <a:gdLst>
                <a:gd name="T0" fmla="*/ 0 w 438"/>
                <a:gd name="T1" fmla="*/ 34 h 599"/>
                <a:gd name="T2" fmla="*/ 34 w 438"/>
                <a:gd name="T3" fmla="*/ 0 h 599"/>
                <a:gd name="T4" fmla="*/ 404 w 438"/>
                <a:gd name="T5" fmla="*/ 0 h 599"/>
                <a:gd name="T6" fmla="*/ 435 w 438"/>
                <a:gd name="T7" fmla="*/ 31 h 599"/>
                <a:gd name="T8" fmla="*/ 404 w 438"/>
                <a:gd name="T9" fmla="*/ 62 h 599"/>
                <a:gd name="T10" fmla="*/ 68 w 438"/>
                <a:gd name="T11" fmla="*/ 62 h 599"/>
                <a:gd name="T12" fmla="*/ 68 w 438"/>
                <a:gd name="T13" fmla="*/ 265 h 599"/>
                <a:gd name="T14" fmla="*/ 364 w 438"/>
                <a:gd name="T15" fmla="*/ 265 h 599"/>
                <a:gd name="T16" fmla="*/ 395 w 438"/>
                <a:gd name="T17" fmla="*/ 296 h 599"/>
                <a:gd name="T18" fmla="*/ 364 w 438"/>
                <a:gd name="T19" fmla="*/ 327 h 599"/>
                <a:gd name="T20" fmla="*/ 68 w 438"/>
                <a:gd name="T21" fmla="*/ 327 h 599"/>
                <a:gd name="T22" fmla="*/ 68 w 438"/>
                <a:gd name="T23" fmla="*/ 536 h 599"/>
                <a:gd name="T24" fmla="*/ 406 w 438"/>
                <a:gd name="T25" fmla="*/ 536 h 599"/>
                <a:gd name="T26" fmla="*/ 437 w 438"/>
                <a:gd name="T27" fmla="*/ 567 h 599"/>
                <a:gd name="T28" fmla="*/ 406 w 438"/>
                <a:gd name="T29" fmla="*/ 598 h 599"/>
                <a:gd name="T30" fmla="*/ 34 w 438"/>
                <a:gd name="T31" fmla="*/ 598 h 599"/>
                <a:gd name="T32" fmla="*/ 0 w 438"/>
                <a:gd name="T33" fmla="*/ 558 h 599"/>
                <a:gd name="T34" fmla="*/ 0 w 438"/>
                <a:gd name="T35" fmla="*/ 34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8" h="599">
                  <a:moveTo>
                    <a:pt x="0" y="34"/>
                  </a:moveTo>
                  <a:cubicBezTo>
                    <a:pt x="0" y="14"/>
                    <a:pt x="14" y="0"/>
                    <a:pt x="34" y="0"/>
                  </a:cubicBezTo>
                  <a:lnTo>
                    <a:pt x="404" y="0"/>
                  </a:lnTo>
                  <a:cubicBezTo>
                    <a:pt x="420" y="0"/>
                    <a:pt x="435" y="14"/>
                    <a:pt x="435" y="31"/>
                  </a:cubicBezTo>
                  <a:cubicBezTo>
                    <a:pt x="435" y="48"/>
                    <a:pt x="420" y="62"/>
                    <a:pt x="404" y="62"/>
                  </a:cubicBezTo>
                  <a:lnTo>
                    <a:pt x="68" y="62"/>
                  </a:lnTo>
                  <a:lnTo>
                    <a:pt x="68" y="265"/>
                  </a:lnTo>
                  <a:lnTo>
                    <a:pt x="364" y="265"/>
                  </a:lnTo>
                  <a:cubicBezTo>
                    <a:pt x="381" y="265"/>
                    <a:pt x="395" y="279"/>
                    <a:pt x="395" y="296"/>
                  </a:cubicBezTo>
                  <a:cubicBezTo>
                    <a:pt x="395" y="313"/>
                    <a:pt x="381" y="327"/>
                    <a:pt x="364" y="327"/>
                  </a:cubicBezTo>
                  <a:lnTo>
                    <a:pt x="68" y="327"/>
                  </a:lnTo>
                  <a:lnTo>
                    <a:pt x="68" y="536"/>
                  </a:lnTo>
                  <a:lnTo>
                    <a:pt x="406" y="536"/>
                  </a:lnTo>
                  <a:cubicBezTo>
                    <a:pt x="423" y="536"/>
                    <a:pt x="437" y="550"/>
                    <a:pt x="437" y="567"/>
                  </a:cubicBezTo>
                  <a:cubicBezTo>
                    <a:pt x="437" y="584"/>
                    <a:pt x="423" y="598"/>
                    <a:pt x="406" y="598"/>
                  </a:cubicBezTo>
                  <a:lnTo>
                    <a:pt x="34" y="598"/>
                  </a:lnTo>
                  <a:cubicBezTo>
                    <a:pt x="17" y="595"/>
                    <a:pt x="0" y="578"/>
                    <a:pt x="0" y="558"/>
                  </a:cubicBezTo>
                  <a:lnTo>
                    <a:pt x="0" y="34"/>
                  </a:lnTo>
                </a:path>
              </a:pathLst>
            </a:custGeom>
            <a:solidFill>
              <a:srgbClr val="9294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67"/>
            <p:cNvSpPr>
              <a:spLocks noChangeArrowheads="1"/>
            </p:cNvSpPr>
            <p:nvPr/>
          </p:nvSpPr>
          <p:spPr>
            <a:xfrm>
              <a:off x="2906643" y="2446895"/>
              <a:ext cx="268471" cy="304569"/>
            </a:xfrm>
            <a:custGeom>
              <a:avLst/>
              <a:gdLst>
                <a:gd name="T0" fmla="*/ 206 w 523"/>
                <a:gd name="T1" fmla="*/ 533 h 596"/>
                <a:gd name="T2" fmla="*/ 451 w 523"/>
                <a:gd name="T3" fmla="*/ 299 h 596"/>
                <a:gd name="T4" fmla="*/ 451 w 523"/>
                <a:gd name="T5" fmla="*/ 296 h 596"/>
                <a:gd name="T6" fmla="*/ 206 w 523"/>
                <a:gd name="T7" fmla="*/ 62 h 596"/>
                <a:gd name="T8" fmla="*/ 68 w 523"/>
                <a:gd name="T9" fmla="*/ 62 h 596"/>
                <a:gd name="T10" fmla="*/ 68 w 523"/>
                <a:gd name="T11" fmla="*/ 530 h 596"/>
                <a:gd name="T12" fmla="*/ 206 w 523"/>
                <a:gd name="T13" fmla="*/ 530 h 596"/>
                <a:gd name="T14" fmla="*/ 206 w 523"/>
                <a:gd name="T15" fmla="*/ 533 h 596"/>
                <a:gd name="T16" fmla="*/ 0 w 523"/>
                <a:gd name="T17" fmla="*/ 34 h 596"/>
                <a:gd name="T18" fmla="*/ 34 w 523"/>
                <a:gd name="T19" fmla="*/ 0 h 596"/>
                <a:gd name="T20" fmla="*/ 206 w 523"/>
                <a:gd name="T21" fmla="*/ 0 h 596"/>
                <a:gd name="T22" fmla="*/ 522 w 523"/>
                <a:gd name="T23" fmla="*/ 296 h 596"/>
                <a:gd name="T24" fmla="*/ 522 w 523"/>
                <a:gd name="T25" fmla="*/ 299 h 596"/>
                <a:gd name="T26" fmla="*/ 206 w 523"/>
                <a:gd name="T27" fmla="*/ 595 h 596"/>
                <a:gd name="T28" fmla="*/ 34 w 523"/>
                <a:gd name="T29" fmla="*/ 595 h 596"/>
                <a:gd name="T30" fmla="*/ 0 w 523"/>
                <a:gd name="T31" fmla="*/ 561 h 596"/>
                <a:gd name="T32" fmla="*/ 0 w 523"/>
                <a:gd name="T33" fmla="*/ 34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3" h="596">
                  <a:moveTo>
                    <a:pt x="206" y="533"/>
                  </a:moveTo>
                  <a:cubicBezTo>
                    <a:pt x="355" y="533"/>
                    <a:pt x="451" y="432"/>
                    <a:pt x="451" y="299"/>
                  </a:cubicBezTo>
                  <a:lnTo>
                    <a:pt x="451" y="296"/>
                  </a:lnTo>
                  <a:cubicBezTo>
                    <a:pt x="451" y="163"/>
                    <a:pt x="355" y="62"/>
                    <a:pt x="206" y="62"/>
                  </a:cubicBezTo>
                  <a:lnTo>
                    <a:pt x="68" y="62"/>
                  </a:lnTo>
                  <a:lnTo>
                    <a:pt x="68" y="530"/>
                  </a:lnTo>
                  <a:lnTo>
                    <a:pt x="206" y="530"/>
                  </a:lnTo>
                  <a:lnTo>
                    <a:pt x="206" y="533"/>
                  </a:lnTo>
                  <a:close/>
                  <a:moveTo>
                    <a:pt x="0" y="34"/>
                  </a:moveTo>
                  <a:cubicBezTo>
                    <a:pt x="0" y="14"/>
                    <a:pt x="14" y="0"/>
                    <a:pt x="34" y="0"/>
                  </a:cubicBezTo>
                  <a:lnTo>
                    <a:pt x="206" y="0"/>
                  </a:lnTo>
                  <a:cubicBezTo>
                    <a:pt x="392" y="0"/>
                    <a:pt x="522" y="127"/>
                    <a:pt x="522" y="296"/>
                  </a:cubicBezTo>
                  <a:lnTo>
                    <a:pt x="522" y="299"/>
                  </a:lnTo>
                  <a:cubicBezTo>
                    <a:pt x="522" y="465"/>
                    <a:pt x="392" y="595"/>
                    <a:pt x="206" y="595"/>
                  </a:cubicBezTo>
                  <a:lnTo>
                    <a:pt x="34" y="595"/>
                  </a:lnTo>
                  <a:cubicBezTo>
                    <a:pt x="17" y="595"/>
                    <a:pt x="0" y="581"/>
                    <a:pt x="0" y="561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68"/>
            <p:cNvSpPr>
              <a:spLocks noChangeArrowheads="1"/>
            </p:cNvSpPr>
            <p:nvPr/>
          </p:nvSpPr>
          <p:spPr>
            <a:xfrm>
              <a:off x="3249564" y="2446895"/>
              <a:ext cx="33840" cy="309081"/>
            </a:xfrm>
            <a:custGeom>
              <a:avLst/>
              <a:gdLst>
                <a:gd name="T0" fmla="*/ 0 w 68"/>
                <a:gd name="T1" fmla="*/ 34 h 602"/>
                <a:gd name="T2" fmla="*/ 33 w 68"/>
                <a:gd name="T3" fmla="*/ 0 h 602"/>
                <a:gd name="T4" fmla="*/ 67 w 68"/>
                <a:gd name="T5" fmla="*/ 34 h 602"/>
                <a:gd name="T6" fmla="*/ 67 w 68"/>
                <a:gd name="T7" fmla="*/ 567 h 602"/>
                <a:gd name="T8" fmla="*/ 33 w 68"/>
                <a:gd name="T9" fmla="*/ 601 h 602"/>
                <a:gd name="T10" fmla="*/ 0 w 68"/>
                <a:gd name="T11" fmla="*/ 567 h 602"/>
                <a:gd name="T12" fmla="*/ 0 w 68"/>
                <a:gd name="T13" fmla="*/ 34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602">
                  <a:moveTo>
                    <a:pt x="0" y="34"/>
                  </a:moveTo>
                  <a:cubicBezTo>
                    <a:pt x="0" y="14"/>
                    <a:pt x="13" y="0"/>
                    <a:pt x="33" y="0"/>
                  </a:cubicBezTo>
                  <a:cubicBezTo>
                    <a:pt x="52" y="0"/>
                    <a:pt x="67" y="14"/>
                    <a:pt x="67" y="34"/>
                  </a:cubicBezTo>
                  <a:lnTo>
                    <a:pt x="67" y="567"/>
                  </a:lnTo>
                  <a:cubicBezTo>
                    <a:pt x="67" y="587"/>
                    <a:pt x="53" y="601"/>
                    <a:pt x="33" y="601"/>
                  </a:cubicBezTo>
                  <a:cubicBezTo>
                    <a:pt x="17" y="601"/>
                    <a:pt x="0" y="587"/>
                    <a:pt x="0" y="567"/>
                  </a:cubicBezTo>
                  <a:lnTo>
                    <a:pt x="0" y="34"/>
                  </a:lnTo>
                </a:path>
              </a:pathLst>
            </a:custGeom>
            <a:solidFill>
              <a:srgbClr val="9294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69"/>
            <p:cNvSpPr>
              <a:spLocks noChangeArrowheads="1"/>
            </p:cNvSpPr>
            <p:nvPr/>
          </p:nvSpPr>
          <p:spPr>
            <a:xfrm>
              <a:off x="3351086" y="2442383"/>
              <a:ext cx="295545" cy="309081"/>
            </a:xfrm>
            <a:custGeom>
              <a:avLst/>
              <a:gdLst>
                <a:gd name="T0" fmla="*/ 423 w 577"/>
                <a:gd name="T1" fmla="*/ 384 h 605"/>
                <a:gd name="T2" fmla="*/ 288 w 577"/>
                <a:gd name="T3" fmla="*/ 79 h 605"/>
                <a:gd name="T4" fmla="*/ 152 w 577"/>
                <a:gd name="T5" fmla="*/ 384 h 605"/>
                <a:gd name="T6" fmla="*/ 423 w 577"/>
                <a:gd name="T7" fmla="*/ 384 h 605"/>
                <a:gd name="T8" fmla="*/ 243 w 577"/>
                <a:gd name="T9" fmla="*/ 31 h 605"/>
                <a:gd name="T10" fmla="*/ 285 w 577"/>
                <a:gd name="T11" fmla="*/ 0 h 605"/>
                <a:gd name="T12" fmla="*/ 288 w 577"/>
                <a:gd name="T13" fmla="*/ 0 h 605"/>
                <a:gd name="T14" fmla="*/ 330 w 577"/>
                <a:gd name="T15" fmla="*/ 31 h 605"/>
                <a:gd name="T16" fmla="*/ 570 w 577"/>
                <a:gd name="T17" fmla="*/ 556 h 605"/>
                <a:gd name="T18" fmla="*/ 576 w 577"/>
                <a:gd name="T19" fmla="*/ 573 h 605"/>
                <a:gd name="T20" fmla="*/ 544 w 577"/>
                <a:gd name="T21" fmla="*/ 604 h 605"/>
                <a:gd name="T22" fmla="*/ 511 w 577"/>
                <a:gd name="T23" fmla="*/ 579 h 605"/>
                <a:gd name="T24" fmla="*/ 449 w 577"/>
                <a:gd name="T25" fmla="*/ 443 h 605"/>
                <a:gd name="T26" fmla="*/ 124 w 577"/>
                <a:gd name="T27" fmla="*/ 443 h 605"/>
                <a:gd name="T28" fmla="*/ 62 w 577"/>
                <a:gd name="T29" fmla="*/ 582 h 605"/>
                <a:gd name="T30" fmla="*/ 31 w 577"/>
                <a:gd name="T31" fmla="*/ 604 h 605"/>
                <a:gd name="T32" fmla="*/ 0 w 577"/>
                <a:gd name="T33" fmla="*/ 573 h 605"/>
                <a:gd name="T34" fmla="*/ 3 w 577"/>
                <a:gd name="T35" fmla="*/ 559 h 605"/>
                <a:gd name="T36" fmla="*/ 243 w 577"/>
                <a:gd name="T37" fmla="*/ 3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7" h="605">
                  <a:moveTo>
                    <a:pt x="423" y="384"/>
                  </a:moveTo>
                  <a:lnTo>
                    <a:pt x="288" y="79"/>
                  </a:lnTo>
                  <a:lnTo>
                    <a:pt x="152" y="384"/>
                  </a:lnTo>
                  <a:lnTo>
                    <a:pt x="423" y="384"/>
                  </a:lnTo>
                  <a:close/>
                  <a:moveTo>
                    <a:pt x="243" y="31"/>
                  </a:moveTo>
                  <a:cubicBezTo>
                    <a:pt x="251" y="12"/>
                    <a:pt x="265" y="0"/>
                    <a:pt x="285" y="0"/>
                  </a:cubicBezTo>
                  <a:lnTo>
                    <a:pt x="288" y="0"/>
                  </a:lnTo>
                  <a:cubicBezTo>
                    <a:pt x="307" y="0"/>
                    <a:pt x="322" y="12"/>
                    <a:pt x="330" y="31"/>
                  </a:cubicBezTo>
                  <a:lnTo>
                    <a:pt x="570" y="556"/>
                  </a:lnTo>
                  <a:cubicBezTo>
                    <a:pt x="573" y="562"/>
                    <a:pt x="576" y="567"/>
                    <a:pt x="576" y="573"/>
                  </a:cubicBezTo>
                  <a:cubicBezTo>
                    <a:pt x="576" y="590"/>
                    <a:pt x="560" y="604"/>
                    <a:pt x="544" y="604"/>
                  </a:cubicBezTo>
                  <a:cubicBezTo>
                    <a:pt x="527" y="604"/>
                    <a:pt x="516" y="593"/>
                    <a:pt x="511" y="579"/>
                  </a:cubicBezTo>
                  <a:lnTo>
                    <a:pt x="449" y="443"/>
                  </a:lnTo>
                  <a:lnTo>
                    <a:pt x="124" y="443"/>
                  </a:lnTo>
                  <a:lnTo>
                    <a:pt x="62" y="582"/>
                  </a:lnTo>
                  <a:cubicBezTo>
                    <a:pt x="56" y="596"/>
                    <a:pt x="45" y="604"/>
                    <a:pt x="31" y="604"/>
                  </a:cubicBezTo>
                  <a:cubicBezTo>
                    <a:pt x="14" y="604"/>
                    <a:pt x="0" y="590"/>
                    <a:pt x="0" y="573"/>
                  </a:cubicBezTo>
                  <a:cubicBezTo>
                    <a:pt x="0" y="570"/>
                    <a:pt x="0" y="565"/>
                    <a:pt x="3" y="559"/>
                  </a:cubicBezTo>
                  <a:lnTo>
                    <a:pt x="243" y="31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70"/>
            <p:cNvSpPr>
              <a:spLocks noChangeArrowheads="1"/>
            </p:cNvSpPr>
            <p:nvPr/>
          </p:nvSpPr>
          <p:spPr>
            <a:xfrm>
              <a:off x="2247872" y="935333"/>
              <a:ext cx="1391990" cy="1037789"/>
            </a:xfrm>
            <a:custGeom>
              <a:avLst/>
              <a:gdLst>
                <a:gd name="T0" fmla="*/ 1975 w 2719"/>
                <a:gd name="T1" fmla="*/ 0 h 2027"/>
                <a:gd name="T2" fmla="*/ 1357 w 2719"/>
                <a:gd name="T3" fmla="*/ 333 h 2027"/>
                <a:gd name="T4" fmla="*/ 739 w 2719"/>
                <a:gd name="T5" fmla="*/ 0 h 2027"/>
                <a:gd name="T6" fmla="*/ 0 w 2719"/>
                <a:gd name="T7" fmla="*/ 739 h 2027"/>
                <a:gd name="T8" fmla="*/ 335 w 2719"/>
                <a:gd name="T9" fmla="*/ 1357 h 2027"/>
                <a:gd name="T10" fmla="*/ 1007 w 2719"/>
                <a:gd name="T11" fmla="*/ 1992 h 2027"/>
                <a:gd name="T12" fmla="*/ 1100 w 2719"/>
                <a:gd name="T13" fmla="*/ 1952 h 2027"/>
                <a:gd name="T14" fmla="*/ 1100 w 2719"/>
                <a:gd name="T15" fmla="*/ 1459 h 2027"/>
                <a:gd name="T16" fmla="*/ 1360 w 2719"/>
                <a:gd name="T17" fmla="*/ 1199 h 2027"/>
                <a:gd name="T18" fmla="*/ 1619 w 2719"/>
                <a:gd name="T19" fmla="*/ 1459 h 2027"/>
                <a:gd name="T20" fmla="*/ 1619 w 2719"/>
                <a:gd name="T21" fmla="*/ 1952 h 2027"/>
                <a:gd name="T22" fmla="*/ 1712 w 2719"/>
                <a:gd name="T23" fmla="*/ 1992 h 2027"/>
                <a:gd name="T24" fmla="*/ 2383 w 2719"/>
                <a:gd name="T25" fmla="*/ 1357 h 2027"/>
                <a:gd name="T26" fmla="*/ 2718 w 2719"/>
                <a:gd name="T27" fmla="*/ 739 h 2027"/>
                <a:gd name="T28" fmla="*/ 1975 w 2719"/>
                <a:gd name="T29" fmla="*/ 0 h 2027"/>
                <a:gd name="T30" fmla="*/ 685 w 2719"/>
                <a:gd name="T31" fmla="*/ 1309 h 2027"/>
                <a:gd name="T32" fmla="*/ 646 w 2719"/>
                <a:gd name="T33" fmla="*/ 1326 h 2027"/>
                <a:gd name="T34" fmla="*/ 612 w 2719"/>
                <a:gd name="T35" fmla="*/ 1312 h 2027"/>
                <a:gd name="T36" fmla="*/ 279 w 2719"/>
                <a:gd name="T37" fmla="*/ 705 h 2027"/>
                <a:gd name="T38" fmla="*/ 533 w 2719"/>
                <a:gd name="T39" fmla="*/ 234 h 2027"/>
                <a:gd name="T40" fmla="*/ 603 w 2719"/>
                <a:gd name="T41" fmla="*/ 251 h 2027"/>
                <a:gd name="T42" fmla="*/ 586 w 2719"/>
                <a:gd name="T43" fmla="*/ 322 h 2027"/>
                <a:gd name="T44" fmla="*/ 380 w 2719"/>
                <a:gd name="T45" fmla="*/ 705 h 2027"/>
                <a:gd name="T46" fmla="*/ 380 w 2719"/>
                <a:gd name="T47" fmla="*/ 708 h 2027"/>
                <a:gd name="T48" fmla="*/ 680 w 2719"/>
                <a:gd name="T49" fmla="*/ 1239 h 2027"/>
                <a:gd name="T50" fmla="*/ 685 w 2719"/>
                <a:gd name="T51" fmla="*/ 1309 h 2027"/>
                <a:gd name="T52" fmla="*/ 1015 w 2719"/>
                <a:gd name="T53" fmla="*/ 1120 h 2027"/>
                <a:gd name="T54" fmla="*/ 970 w 2719"/>
                <a:gd name="T55" fmla="*/ 1146 h 2027"/>
                <a:gd name="T56" fmla="*/ 945 w 2719"/>
                <a:gd name="T57" fmla="*/ 1140 h 2027"/>
                <a:gd name="T58" fmla="*/ 694 w 2719"/>
                <a:gd name="T59" fmla="*/ 731 h 2027"/>
                <a:gd name="T60" fmla="*/ 694 w 2719"/>
                <a:gd name="T61" fmla="*/ 728 h 2027"/>
                <a:gd name="T62" fmla="*/ 917 w 2719"/>
                <a:gd name="T63" fmla="*/ 364 h 2027"/>
                <a:gd name="T64" fmla="*/ 987 w 2719"/>
                <a:gd name="T65" fmla="*/ 387 h 2027"/>
                <a:gd name="T66" fmla="*/ 965 w 2719"/>
                <a:gd name="T67" fmla="*/ 457 h 2027"/>
                <a:gd name="T68" fmla="*/ 798 w 2719"/>
                <a:gd name="T69" fmla="*/ 734 h 2027"/>
                <a:gd name="T70" fmla="*/ 996 w 2719"/>
                <a:gd name="T71" fmla="*/ 1055 h 2027"/>
                <a:gd name="T72" fmla="*/ 1015 w 2719"/>
                <a:gd name="T73" fmla="*/ 1120 h 2027"/>
                <a:gd name="T74" fmla="*/ 1357 w 2719"/>
                <a:gd name="T75" fmla="*/ 990 h 2027"/>
                <a:gd name="T76" fmla="*/ 1134 w 2719"/>
                <a:gd name="T77" fmla="*/ 767 h 2027"/>
                <a:gd name="T78" fmla="*/ 1357 w 2719"/>
                <a:gd name="T79" fmla="*/ 545 h 2027"/>
                <a:gd name="T80" fmla="*/ 1580 w 2719"/>
                <a:gd name="T81" fmla="*/ 767 h 2027"/>
                <a:gd name="T82" fmla="*/ 1357 w 2719"/>
                <a:gd name="T83" fmla="*/ 990 h 2027"/>
                <a:gd name="T84" fmla="*/ 1769 w 2719"/>
                <a:gd name="T85" fmla="*/ 1140 h 2027"/>
                <a:gd name="T86" fmla="*/ 1743 w 2719"/>
                <a:gd name="T87" fmla="*/ 1146 h 2027"/>
                <a:gd name="T88" fmla="*/ 1698 w 2719"/>
                <a:gd name="T89" fmla="*/ 1120 h 2027"/>
                <a:gd name="T90" fmla="*/ 1718 w 2719"/>
                <a:gd name="T91" fmla="*/ 1050 h 2027"/>
                <a:gd name="T92" fmla="*/ 1915 w 2719"/>
                <a:gd name="T93" fmla="*/ 728 h 2027"/>
                <a:gd name="T94" fmla="*/ 1749 w 2719"/>
                <a:gd name="T95" fmla="*/ 451 h 2027"/>
                <a:gd name="T96" fmla="*/ 1726 w 2719"/>
                <a:gd name="T97" fmla="*/ 381 h 2027"/>
                <a:gd name="T98" fmla="*/ 1797 w 2719"/>
                <a:gd name="T99" fmla="*/ 358 h 2027"/>
                <a:gd name="T100" fmla="*/ 2020 w 2719"/>
                <a:gd name="T101" fmla="*/ 722 h 2027"/>
                <a:gd name="T102" fmla="*/ 2020 w 2719"/>
                <a:gd name="T103" fmla="*/ 725 h 2027"/>
                <a:gd name="T104" fmla="*/ 1769 w 2719"/>
                <a:gd name="T105" fmla="*/ 1140 h 2027"/>
                <a:gd name="T106" fmla="*/ 2433 w 2719"/>
                <a:gd name="T107" fmla="*/ 708 h 2027"/>
                <a:gd name="T108" fmla="*/ 2101 w 2719"/>
                <a:gd name="T109" fmla="*/ 1315 h 2027"/>
                <a:gd name="T110" fmla="*/ 2067 w 2719"/>
                <a:gd name="T111" fmla="*/ 1326 h 2027"/>
                <a:gd name="T112" fmla="*/ 2028 w 2719"/>
                <a:gd name="T113" fmla="*/ 1309 h 2027"/>
                <a:gd name="T114" fmla="*/ 2034 w 2719"/>
                <a:gd name="T115" fmla="*/ 1236 h 2027"/>
                <a:gd name="T116" fmla="*/ 2332 w 2719"/>
                <a:gd name="T117" fmla="*/ 705 h 2027"/>
                <a:gd name="T118" fmla="*/ 2126 w 2719"/>
                <a:gd name="T119" fmla="*/ 322 h 2027"/>
                <a:gd name="T120" fmla="*/ 2109 w 2719"/>
                <a:gd name="T121" fmla="*/ 251 h 2027"/>
                <a:gd name="T122" fmla="*/ 2180 w 2719"/>
                <a:gd name="T123" fmla="*/ 234 h 2027"/>
                <a:gd name="T124" fmla="*/ 2433 w 2719"/>
                <a:gd name="T125" fmla="*/ 708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19" h="2027">
                  <a:moveTo>
                    <a:pt x="1975" y="0"/>
                  </a:moveTo>
                  <a:cubicBezTo>
                    <a:pt x="1718" y="0"/>
                    <a:pt x="1489" y="135"/>
                    <a:pt x="1357" y="333"/>
                  </a:cubicBezTo>
                  <a:cubicBezTo>
                    <a:pt x="1224" y="135"/>
                    <a:pt x="996" y="0"/>
                    <a:pt x="739" y="0"/>
                  </a:cubicBezTo>
                  <a:cubicBezTo>
                    <a:pt x="330" y="0"/>
                    <a:pt x="0" y="330"/>
                    <a:pt x="0" y="739"/>
                  </a:cubicBezTo>
                  <a:cubicBezTo>
                    <a:pt x="0" y="999"/>
                    <a:pt x="163" y="1185"/>
                    <a:pt x="335" y="1357"/>
                  </a:cubicBezTo>
                  <a:lnTo>
                    <a:pt x="1007" y="1992"/>
                  </a:lnTo>
                  <a:cubicBezTo>
                    <a:pt x="1041" y="2026"/>
                    <a:pt x="1100" y="2000"/>
                    <a:pt x="1100" y="1952"/>
                  </a:cubicBezTo>
                  <a:lnTo>
                    <a:pt x="1100" y="1459"/>
                  </a:lnTo>
                  <a:cubicBezTo>
                    <a:pt x="1100" y="1315"/>
                    <a:pt x="1216" y="1199"/>
                    <a:pt x="1360" y="1199"/>
                  </a:cubicBezTo>
                  <a:cubicBezTo>
                    <a:pt x="1503" y="1199"/>
                    <a:pt x="1619" y="1315"/>
                    <a:pt x="1619" y="1459"/>
                  </a:cubicBezTo>
                  <a:lnTo>
                    <a:pt x="1619" y="1952"/>
                  </a:lnTo>
                  <a:cubicBezTo>
                    <a:pt x="1619" y="2000"/>
                    <a:pt x="1675" y="2026"/>
                    <a:pt x="1712" y="1992"/>
                  </a:cubicBezTo>
                  <a:lnTo>
                    <a:pt x="2383" y="1357"/>
                  </a:lnTo>
                  <a:cubicBezTo>
                    <a:pt x="2555" y="1185"/>
                    <a:pt x="2718" y="996"/>
                    <a:pt x="2718" y="739"/>
                  </a:cubicBezTo>
                  <a:cubicBezTo>
                    <a:pt x="2716" y="330"/>
                    <a:pt x="2383" y="0"/>
                    <a:pt x="1975" y="0"/>
                  </a:cubicBezTo>
                  <a:close/>
                  <a:moveTo>
                    <a:pt x="685" y="1309"/>
                  </a:moveTo>
                  <a:cubicBezTo>
                    <a:pt x="674" y="1320"/>
                    <a:pt x="660" y="1326"/>
                    <a:pt x="646" y="1326"/>
                  </a:cubicBezTo>
                  <a:cubicBezTo>
                    <a:pt x="634" y="1326"/>
                    <a:pt x="620" y="1323"/>
                    <a:pt x="612" y="1312"/>
                  </a:cubicBezTo>
                  <a:cubicBezTo>
                    <a:pt x="392" y="1117"/>
                    <a:pt x="279" y="911"/>
                    <a:pt x="279" y="705"/>
                  </a:cubicBezTo>
                  <a:cubicBezTo>
                    <a:pt x="279" y="528"/>
                    <a:pt x="389" y="324"/>
                    <a:pt x="533" y="234"/>
                  </a:cubicBezTo>
                  <a:cubicBezTo>
                    <a:pt x="558" y="220"/>
                    <a:pt x="589" y="226"/>
                    <a:pt x="603" y="251"/>
                  </a:cubicBezTo>
                  <a:cubicBezTo>
                    <a:pt x="617" y="274"/>
                    <a:pt x="612" y="308"/>
                    <a:pt x="586" y="322"/>
                  </a:cubicBezTo>
                  <a:cubicBezTo>
                    <a:pt x="471" y="395"/>
                    <a:pt x="380" y="561"/>
                    <a:pt x="380" y="705"/>
                  </a:cubicBezTo>
                  <a:lnTo>
                    <a:pt x="380" y="708"/>
                  </a:lnTo>
                  <a:cubicBezTo>
                    <a:pt x="380" y="886"/>
                    <a:pt x="482" y="1064"/>
                    <a:pt x="680" y="1239"/>
                  </a:cubicBezTo>
                  <a:cubicBezTo>
                    <a:pt x="702" y="1256"/>
                    <a:pt x="705" y="1289"/>
                    <a:pt x="685" y="1309"/>
                  </a:cubicBezTo>
                  <a:close/>
                  <a:moveTo>
                    <a:pt x="1015" y="1120"/>
                  </a:moveTo>
                  <a:cubicBezTo>
                    <a:pt x="1007" y="1137"/>
                    <a:pt x="987" y="1146"/>
                    <a:pt x="970" y="1146"/>
                  </a:cubicBezTo>
                  <a:cubicBezTo>
                    <a:pt x="962" y="1146"/>
                    <a:pt x="953" y="1143"/>
                    <a:pt x="945" y="1140"/>
                  </a:cubicBezTo>
                  <a:cubicBezTo>
                    <a:pt x="795" y="1055"/>
                    <a:pt x="694" y="892"/>
                    <a:pt x="694" y="731"/>
                  </a:cubicBezTo>
                  <a:lnTo>
                    <a:pt x="694" y="728"/>
                  </a:lnTo>
                  <a:cubicBezTo>
                    <a:pt x="694" y="573"/>
                    <a:pt x="778" y="435"/>
                    <a:pt x="917" y="364"/>
                  </a:cubicBezTo>
                  <a:cubicBezTo>
                    <a:pt x="942" y="350"/>
                    <a:pt x="973" y="361"/>
                    <a:pt x="987" y="387"/>
                  </a:cubicBezTo>
                  <a:cubicBezTo>
                    <a:pt x="1001" y="412"/>
                    <a:pt x="990" y="443"/>
                    <a:pt x="965" y="457"/>
                  </a:cubicBezTo>
                  <a:cubicBezTo>
                    <a:pt x="863" y="511"/>
                    <a:pt x="798" y="618"/>
                    <a:pt x="798" y="734"/>
                  </a:cubicBezTo>
                  <a:cubicBezTo>
                    <a:pt x="798" y="861"/>
                    <a:pt x="877" y="988"/>
                    <a:pt x="996" y="1055"/>
                  </a:cubicBezTo>
                  <a:cubicBezTo>
                    <a:pt x="1021" y="1064"/>
                    <a:pt x="1029" y="1095"/>
                    <a:pt x="1015" y="1120"/>
                  </a:cubicBezTo>
                  <a:close/>
                  <a:moveTo>
                    <a:pt x="1357" y="990"/>
                  </a:moveTo>
                  <a:cubicBezTo>
                    <a:pt x="1233" y="990"/>
                    <a:pt x="1134" y="891"/>
                    <a:pt x="1134" y="767"/>
                  </a:cubicBezTo>
                  <a:cubicBezTo>
                    <a:pt x="1134" y="642"/>
                    <a:pt x="1233" y="545"/>
                    <a:pt x="1357" y="545"/>
                  </a:cubicBezTo>
                  <a:cubicBezTo>
                    <a:pt x="1481" y="545"/>
                    <a:pt x="1580" y="643"/>
                    <a:pt x="1580" y="767"/>
                  </a:cubicBezTo>
                  <a:cubicBezTo>
                    <a:pt x="1580" y="889"/>
                    <a:pt x="1481" y="990"/>
                    <a:pt x="1357" y="990"/>
                  </a:cubicBezTo>
                  <a:close/>
                  <a:moveTo>
                    <a:pt x="1769" y="1140"/>
                  </a:moveTo>
                  <a:cubicBezTo>
                    <a:pt x="1760" y="1146"/>
                    <a:pt x="1752" y="1146"/>
                    <a:pt x="1743" y="1146"/>
                  </a:cubicBezTo>
                  <a:cubicBezTo>
                    <a:pt x="1726" y="1146"/>
                    <a:pt x="1707" y="1137"/>
                    <a:pt x="1698" y="1120"/>
                  </a:cubicBezTo>
                  <a:cubicBezTo>
                    <a:pt x="1684" y="1095"/>
                    <a:pt x="1692" y="1064"/>
                    <a:pt x="1718" y="1050"/>
                  </a:cubicBezTo>
                  <a:cubicBezTo>
                    <a:pt x="1836" y="982"/>
                    <a:pt x="1915" y="855"/>
                    <a:pt x="1915" y="728"/>
                  </a:cubicBezTo>
                  <a:cubicBezTo>
                    <a:pt x="1915" y="612"/>
                    <a:pt x="1850" y="508"/>
                    <a:pt x="1749" y="451"/>
                  </a:cubicBezTo>
                  <a:cubicBezTo>
                    <a:pt x="1723" y="437"/>
                    <a:pt x="1715" y="406"/>
                    <a:pt x="1726" y="381"/>
                  </a:cubicBezTo>
                  <a:cubicBezTo>
                    <a:pt x="1740" y="356"/>
                    <a:pt x="1771" y="347"/>
                    <a:pt x="1797" y="358"/>
                  </a:cubicBezTo>
                  <a:cubicBezTo>
                    <a:pt x="1932" y="429"/>
                    <a:pt x="2017" y="570"/>
                    <a:pt x="2020" y="722"/>
                  </a:cubicBezTo>
                  <a:lnTo>
                    <a:pt x="2020" y="725"/>
                  </a:lnTo>
                  <a:cubicBezTo>
                    <a:pt x="2020" y="892"/>
                    <a:pt x="1918" y="1055"/>
                    <a:pt x="1769" y="1140"/>
                  </a:cubicBezTo>
                  <a:close/>
                  <a:moveTo>
                    <a:pt x="2433" y="708"/>
                  </a:moveTo>
                  <a:cubicBezTo>
                    <a:pt x="2433" y="914"/>
                    <a:pt x="2321" y="1120"/>
                    <a:pt x="2101" y="1315"/>
                  </a:cubicBezTo>
                  <a:cubicBezTo>
                    <a:pt x="2092" y="1323"/>
                    <a:pt x="2078" y="1326"/>
                    <a:pt x="2067" y="1326"/>
                  </a:cubicBezTo>
                  <a:cubicBezTo>
                    <a:pt x="2053" y="1326"/>
                    <a:pt x="2039" y="1320"/>
                    <a:pt x="2028" y="1309"/>
                  </a:cubicBezTo>
                  <a:cubicBezTo>
                    <a:pt x="2008" y="1289"/>
                    <a:pt x="2011" y="1256"/>
                    <a:pt x="2034" y="1236"/>
                  </a:cubicBezTo>
                  <a:cubicBezTo>
                    <a:pt x="2230" y="1061"/>
                    <a:pt x="2332" y="883"/>
                    <a:pt x="2332" y="705"/>
                  </a:cubicBezTo>
                  <a:cubicBezTo>
                    <a:pt x="2332" y="561"/>
                    <a:pt x="2242" y="392"/>
                    <a:pt x="2126" y="322"/>
                  </a:cubicBezTo>
                  <a:cubicBezTo>
                    <a:pt x="2101" y="308"/>
                    <a:pt x="2095" y="274"/>
                    <a:pt x="2109" y="251"/>
                  </a:cubicBezTo>
                  <a:cubicBezTo>
                    <a:pt x="2123" y="226"/>
                    <a:pt x="2157" y="220"/>
                    <a:pt x="2180" y="234"/>
                  </a:cubicBezTo>
                  <a:cubicBezTo>
                    <a:pt x="2323" y="324"/>
                    <a:pt x="2433" y="528"/>
                    <a:pt x="2433" y="708"/>
                  </a:cubicBezTo>
                  <a:close/>
                </a:path>
              </a:pathLst>
            </a:custGeom>
            <a:solidFill>
              <a:srgbClr val="C6002B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586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973533" y="2139742"/>
            <a:ext cx="3883130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973533" y="3459088"/>
            <a:ext cx="3883130" cy="425823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4973533" y="2685666"/>
            <a:ext cx="3864363" cy="665481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r>
              <a:rPr lang="en-US"/>
              <a:t>Summary sentence of challenge goes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973533" y="3975652"/>
            <a:ext cx="3883130" cy="705885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/>
            <a:r>
              <a:rPr lang="en-US"/>
              <a:t>Summary sentence of solution goes here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286376" y="887413"/>
            <a:ext cx="4572000" cy="37941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4973533" y="878202"/>
            <a:ext cx="3883130" cy="425823"/>
          </a:xfrm>
          <a:prstGeom prst="rect">
            <a:avLst/>
          </a:prstGeom>
          <a:solidFill>
            <a:srgbClr val="D4002A"/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114300" lvl="0" indent="0">
              <a:buNone/>
            </a:pPr>
            <a:r>
              <a:rPr lang="en-US"/>
              <a:t>TEXT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4973532" y="1371366"/>
            <a:ext cx="3864363" cy="665481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r>
              <a:rPr lang="en-US"/>
              <a:t>Summary of insight goes here i.e. dual listening in the car, you can reach parents and kids together in a positive moment.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33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959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dscape 01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868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DB5FF7D9-8417-41BC-B467-6894080B498F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3B5D834-E237-4674-85D0-2C6A1B01E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5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45"/>
          </p:nvPr>
        </p:nvSpPr>
        <p:spPr>
          <a:xfrm>
            <a:off x="3995014" y="1838102"/>
            <a:ext cx="3120530" cy="274320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114300" indent="0" algn="l">
              <a:buFont typeface="+mj-lt"/>
              <a:buNone/>
              <a:defRPr sz="2400" b="0" spc="150">
                <a:solidFill>
                  <a:schemeClr val="bg1"/>
                </a:solidFill>
              </a:defRPr>
            </a:lvl1pPr>
            <a:lvl2pPr marL="627062" indent="-342900">
              <a:buFont typeface="+mj-lt"/>
              <a:buAutoNum type="arabicPeriod"/>
              <a:defRPr/>
            </a:lvl2pPr>
            <a:lvl3pPr marL="844550" indent="-342900">
              <a:buFont typeface="+mj-lt"/>
              <a:buAutoNum type="arabicPeriod"/>
              <a:defRPr/>
            </a:lvl3pPr>
            <a:lvl4pPr marL="1095375" indent="-342900">
              <a:buFont typeface="+mj-lt"/>
              <a:buAutoNum type="arabicPeriod"/>
              <a:defRPr/>
            </a:lvl4pPr>
            <a:lvl5pPr marL="1379538" indent="-342900">
              <a:buFont typeface="+mj-lt"/>
              <a:buAutoNum type="arabicPeriod"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1524" y="456743"/>
            <a:ext cx="5018821" cy="423001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340965" y="425380"/>
            <a:ext cx="2005322" cy="236376"/>
          </a:xfrm>
          <a:noFill/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buFont typeface="+mj-lt"/>
              <a:buNone/>
              <a:defRPr sz="1200" b="0" spc="150"/>
            </a:lvl1pPr>
            <a:lvl2pPr marL="627062" indent="-342900">
              <a:buFont typeface="+mj-lt"/>
              <a:buAutoNum type="arabicPeriod"/>
              <a:defRPr/>
            </a:lvl2pPr>
            <a:lvl3pPr marL="844550" indent="-342900">
              <a:buFont typeface="+mj-lt"/>
              <a:buAutoNum type="arabicPeriod"/>
              <a:defRPr/>
            </a:lvl3pPr>
            <a:lvl4pPr marL="1095375" indent="-342900">
              <a:buFont typeface="+mj-lt"/>
              <a:buAutoNum type="arabicPeriod"/>
              <a:defRPr/>
            </a:lvl4pPr>
            <a:lvl5pPr marL="1379538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DATE GOES HERE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6613030" y="761716"/>
            <a:ext cx="1461192" cy="0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0650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9268" y="4168521"/>
            <a:ext cx="2257044" cy="547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712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1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50" b="0" i="1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43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284163" y="887413"/>
            <a:ext cx="2597674" cy="37941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Photo Here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3080384" y="887412"/>
            <a:ext cx="5776279" cy="3794125"/>
          </a:xfrm>
        </p:spPr>
        <p:txBody>
          <a:bodyPr anchor="ctr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627062" indent="-342900">
              <a:buFont typeface="+mj-lt"/>
              <a:buAutoNum type="arabicPeriod"/>
              <a:defRPr/>
            </a:lvl2pPr>
            <a:lvl3pPr marL="844550" indent="-342900">
              <a:buFont typeface="+mj-lt"/>
              <a:buAutoNum type="arabicPeriod"/>
              <a:defRPr/>
            </a:lvl3pPr>
            <a:lvl4pPr marL="1095375" indent="-342900">
              <a:buFont typeface="+mj-lt"/>
              <a:buAutoNum type="arabicPeriod"/>
              <a:defRPr/>
            </a:lvl4pPr>
            <a:lvl5pPr marL="1379538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550044" y="2160696"/>
            <a:ext cx="2065912" cy="1247558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Font typeface="+mj-lt"/>
              <a:buNone/>
              <a:defRPr sz="1800" b="0" spc="150"/>
            </a:lvl1pPr>
            <a:lvl2pPr marL="627062" indent="-342900">
              <a:buFont typeface="+mj-lt"/>
              <a:buAutoNum type="arabicPeriod"/>
              <a:defRPr/>
            </a:lvl2pPr>
            <a:lvl3pPr marL="844550" indent="-342900">
              <a:buFont typeface="+mj-lt"/>
              <a:buAutoNum type="arabicPeriod"/>
              <a:defRPr/>
            </a:lvl3pPr>
            <a:lvl4pPr marL="1095375" indent="-342900">
              <a:buFont typeface="+mj-lt"/>
              <a:buAutoNum type="arabicPeriod"/>
              <a:defRPr/>
            </a:lvl4pPr>
            <a:lvl5pPr marL="1379538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037496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284163" y="887413"/>
            <a:ext cx="2597674" cy="37941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Photo Here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550044" y="2160696"/>
            <a:ext cx="2065912" cy="1247558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Font typeface="+mj-lt"/>
              <a:buNone/>
              <a:defRPr sz="1800" b="0" spc="150"/>
            </a:lvl1pPr>
            <a:lvl2pPr marL="627062" indent="-342900">
              <a:buFont typeface="+mj-lt"/>
              <a:buAutoNum type="arabicPeriod"/>
              <a:defRPr/>
            </a:lvl2pPr>
            <a:lvl3pPr marL="844550" indent="-342900">
              <a:buFont typeface="+mj-lt"/>
              <a:buAutoNum type="arabicPeriod"/>
              <a:defRPr/>
            </a:lvl3pPr>
            <a:lvl4pPr marL="1095375" indent="-342900">
              <a:buFont typeface="+mj-lt"/>
              <a:buAutoNum type="arabicPeriod"/>
              <a:defRPr/>
            </a:lvl4pPr>
            <a:lvl5pPr marL="1379538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976124" y="887413"/>
            <a:ext cx="5880539" cy="425823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IHEARTMEDIA NEXT STEPS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2976124" y="2683836"/>
            <a:ext cx="5880539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CLIENT NEXT STEPS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2976124" y="3203864"/>
            <a:ext cx="5880539" cy="1477674"/>
          </a:xfrm>
          <a:prstGeom prst="rect">
            <a:avLst/>
          </a:prstGeom>
        </p:spPr>
        <p:txBody>
          <a:bodyPr vert="horz" lIns="0" rIns="0"/>
          <a:lstStyle>
            <a:lvl1pPr marL="228600" indent="-228600">
              <a:buFont typeface="+mj-lt"/>
              <a:buAutoNum type="arabicPeriod"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marL="228600" lvl="0" indent="-228600">
              <a:buFont typeface="+mj-lt"/>
              <a:buAutoNum type="arabicPeriod"/>
            </a:pPr>
            <a:r>
              <a:rPr lang="en-US"/>
              <a:t>Next steps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976124" y="1412382"/>
            <a:ext cx="5880539" cy="1175100"/>
          </a:xfrm>
          <a:prstGeom prst="rect">
            <a:avLst/>
          </a:prstGeom>
        </p:spPr>
        <p:txBody>
          <a:bodyPr vert="horz" lIns="0" rIns="0"/>
          <a:lstStyle>
            <a:lvl1pPr marL="228600" indent="-228600">
              <a:buFont typeface="+mj-lt"/>
              <a:buAutoNum type="arabicPeriod"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marL="228600" lvl="0" indent="-228600">
              <a:buFont typeface="+mj-lt"/>
              <a:buAutoNum type="arabicPeriod"/>
            </a:pPr>
            <a:r>
              <a:rPr lang="en-US"/>
              <a:t>Next steps here</a:t>
            </a:r>
          </a:p>
        </p:txBody>
      </p:sp>
    </p:spTree>
    <p:extLst>
      <p:ext uri="{BB962C8B-B14F-4D97-AF65-F5344CB8AC3E}">
        <p14:creationId xmlns:p14="http://schemas.microsoft.com/office/powerpoint/2010/main" val="27479851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ables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 userDrawn="1"/>
        </p:nvCxnSpPr>
        <p:spPr>
          <a:xfrm>
            <a:off x="7188760" y="1015048"/>
            <a:ext cx="0" cy="3445192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5032872" y="887413"/>
            <a:ext cx="1938528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0" indent="0" algn="ctr">
              <a:buNone/>
              <a:defRPr sz="1400" b="0" i="0" cap="all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5032872" y="1454052"/>
            <a:ext cx="1938528" cy="3006188"/>
          </a:xfrm>
          <a:prstGeom prst="rect">
            <a:avLst/>
          </a:prstGeom>
        </p:spPr>
        <p:txBody>
          <a:bodyPr vert="horz" lIns="0" rIns="0">
            <a:normAutofit/>
          </a:bodyPr>
          <a:lstStyle>
            <a:lvl1pPr marL="0" indent="0">
              <a:buNone/>
              <a:defRPr sz="105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8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8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2659624" y="1454052"/>
            <a:ext cx="1938528" cy="3006188"/>
          </a:xfrm>
          <a:prstGeom prst="rect">
            <a:avLst/>
          </a:prstGeom>
        </p:spPr>
        <p:txBody>
          <a:bodyPr vert="horz" lIns="0" rIns="0">
            <a:normAutofit/>
          </a:bodyPr>
          <a:lstStyle>
            <a:lvl1pPr marL="0" indent="0">
              <a:buNone/>
              <a:defRPr sz="105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8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8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286377" y="887413"/>
            <a:ext cx="1938528" cy="425823"/>
          </a:xfrm>
          <a:prstGeom prst="rect">
            <a:avLst/>
          </a:prstGeom>
          <a:solidFill>
            <a:srgbClr val="D4002A"/>
          </a:solidFill>
        </p:spPr>
        <p:txBody>
          <a:bodyPr vert="horz" lIns="0" tIns="0" rIns="0" bIns="0" anchor="ctr"/>
          <a:lstStyle>
            <a:lvl1pPr marL="0" indent="0" algn="ctr">
              <a:buNone/>
              <a:defRPr sz="1400" b="0" i="0" cap="all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286376" y="1454052"/>
            <a:ext cx="1938528" cy="3006188"/>
          </a:xfrm>
          <a:prstGeom prst="rect">
            <a:avLst/>
          </a:prstGeom>
        </p:spPr>
        <p:txBody>
          <a:bodyPr vert="horz" lIns="0" rIns="0">
            <a:normAutofit/>
          </a:bodyPr>
          <a:lstStyle>
            <a:lvl1pPr marL="0" indent="0">
              <a:buNone/>
              <a:defRPr sz="105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8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8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/>
            <a:r>
              <a:rPr lang="en-US"/>
              <a:t>TEXT HERE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4815512" y="1015048"/>
            <a:ext cx="0" cy="3445192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442264" y="1015048"/>
            <a:ext cx="0" cy="3445192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659624" y="887413"/>
            <a:ext cx="1938528" cy="4258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>
            <a:normAutofit/>
          </a:bodyPr>
          <a:lstStyle>
            <a:lvl1pPr marL="0" indent="0" algn="ctr">
              <a:buNone/>
              <a:defRPr sz="1400" b="0" i="0" cap="all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MAIN TITLE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101784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973533" y="887413"/>
            <a:ext cx="3883130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973533" y="2683836"/>
            <a:ext cx="3883130" cy="425823"/>
          </a:xfrm>
          <a:prstGeom prst="rect">
            <a:avLst/>
          </a:prstGeom>
          <a:solidFill>
            <a:srgbClr val="D4002A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4973533" y="1410588"/>
            <a:ext cx="3864363" cy="1176562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/>
            </a:pPr>
            <a:r>
              <a:rPr lang="en-US"/>
              <a:t>Summary sentence of challenge goes here Summary sentence of challenge goes here summary sentence of challenge goes here</a:t>
            </a:r>
          </a:p>
          <a:p>
            <a:pPr lvl="0"/>
            <a:endParaRPr lang="en-US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973533" y="3203864"/>
            <a:ext cx="3883130" cy="147767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/>
            <a:r>
              <a:rPr lang="en-US"/>
              <a:t>Summary sentence of challenge goes here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286376" y="887413"/>
            <a:ext cx="4572000" cy="37941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3769290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286376" y="887413"/>
            <a:ext cx="4572000" cy="37941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Photo Here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29" y="1197928"/>
            <a:ext cx="3675351" cy="4258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anchor="ctr"/>
          <a:lstStyle>
            <a:lvl1pPr marL="53975" indent="0" algn="l">
              <a:buNone/>
              <a:defRPr sz="1400" b="1" i="0" spc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SINGLE PICTURE SLIDE HEADER HERE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5143529" y="1981200"/>
            <a:ext cx="3675351" cy="270033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00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3529" y="1788160"/>
            <a:ext cx="302231" cy="0"/>
          </a:xfrm>
          <a:prstGeom prst="line">
            <a:avLst/>
          </a:prstGeom>
          <a:ln w="50800">
            <a:solidFill>
              <a:srgbClr val="D4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6376" y="179288"/>
            <a:ext cx="5962783" cy="425823"/>
          </a:xfrm>
        </p:spPr>
        <p:txBody>
          <a:bodyPr/>
          <a:lstStyle/>
          <a:p>
            <a:r>
              <a:rPr lang="en-US"/>
              <a:t>MAIN TITLE</a:t>
            </a:r>
          </a:p>
        </p:txBody>
      </p:sp>
    </p:spTree>
    <p:extLst>
      <p:ext uri="{BB962C8B-B14F-4D97-AF65-F5344CB8AC3E}">
        <p14:creationId xmlns:p14="http://schemas.microsoft.com/office/powerpoint/2010/main" val="13195610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298965" y="887413"/>
            <a:ext cx="4572000" cy="37941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Photo Here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86376" y="1197928"/>
            <a:ext cx="3675351" cy="4258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anchor="ctr"/>
          <a:lstStyle>
            <a:lvl1pPr marL="53975" indent="0" algn="l">
              <a:buNone/>
              <a:defRPr sz="1400" b="1" i="0" spc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SINGLE PICTURE SLIDE HEADER HERE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286376" y="1981200"/>
            <a:ext cx="3675351" cy="270033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00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86376" y="1788160"/>
            <a:ext cx="302231" cy="0"/>
          </a:xfrm>
          <a:prstGeom prst="line">
            <a:avLst/>
          </a:prstGeom>
          <a:ln w="50800">
            <a:solidFill>
              <a:srgbClr val="D40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4997284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84163" y="887413"/>
            <a:ext cx="4037852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112713" indent="0" algn="l">
              <a:buNone/>
              <a:defRPr sz="1400" b="0" i="0" cap="all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How it works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284163" y="1578837"/>
            <a:ext cx="4037852" cy="3102702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None/>
              <a:defRPr sz="100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572000" y="895151"/>
            <a:ext cx="0" cy="3747969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830493" y="887414"/>
            <a:ext cx="4026170" cy="379412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39250" y="4839174"/>
            <a:ext cx="5961888" cy="24622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5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6376" y="179288"/>
            <a:ext cx="5962783" cy="4258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8601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 txBox="1"/>
          <p:nvPr/>
        </p:nvSpPr>
        <p:spPr>
          <a:xfrm>
            <a:off x="111184" y="4846645"/>
            <a:ext cx="328068" cy="232508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531A32-02DA-E146-A9B3-417F1E326E38}" type="slidenum">
              <a:rPr lang="en-US" sz="900" b="0" i="0" smtClean="0">
                <a:latin typeface="Century Gothic"/>
                <a:cs typeface="Century Gothic"/>
              </a:rPr>
              <a:t>‹#›</a:t>
            </a:fld>
            <a:endParaRPr lang="en-US" sz="900" b="0" i="0">
              <a:latin typeface="Century Gothic"/>
              <a:cs typeface="Century Gothic"/>
            </a:endParaRPr>
          </a:p>
        </p:txBody>
      </p:sp>
      <p:sp>
        <p:nvSpPr>
          <p:cNvPr id="18" name="Title Placeholder 4"/>
          <p:cNvSpPr>
            <a:spLocks noGrp="1"/>
          </p:cNvSpPr>
          <p:nvPr>
            <p:ph type="title"/>
          </p:nvPr>
        </p:nvSpPr>
        <p:spPr>
          <a:xfrm>
            <a:off x="286376" y="179288"/>
            <a:ext cx="5962783" cy="425823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MAIN TITLE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6915097" y="315692"/>
            <a:ext cx="1942528" cy="263449"/>
            <a:chOff x="6899848" y="315692"/>
            <a:chExt cx="1942528" cy="263449"/>
          </a:xfrm>
        </p:grpSpPr>
        <p:sp>
          <p:nvSpPr>
            <p:cNvPr id="49" name="Freeform 48"/>
            <p:cNvSpPr/>
            <p:nvPr/>
          </p:nvSpPr>
          <p:spPr>
            <a:xfrm>
              <a:off x="6899848" y="315692"/>
              <a:ext cx="353605" cy="2634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8" h="3493">
                  <a:moveTo>
                    <a:pt x="3406" y="0"/>
                  </a:moveTo>
                  <a:cubicBezTo>
                    <a:pt x="2969" y="0"/>
                    <a:pt x="2563" y="250"/>
                    <a:pt x="2344" y="594"/>
                  </a:cubicBezTo>
                  <a:cubicBezTo>
                    <a:pt x="2094" y="250"/>
                    <a:pt x="1719" y="0"/>
                    <a:pt x="1281" y="0"/>
                  </a:cubicBezTo>
                  <a:cubicBezTo>
                    <a:pt x="563" y="0"/>
                    <a:pt x="0" y="594"/>
                    <a:pt x="0" y="1281"/>
                  </a:cubicBezTo>
                  <a:cubicBezTo>
                    <a:pt x="0" y="1750"/>
                    <a:pt x="281" y="2062"/>
                    <a:pt x="563" y="2374"/>
                  </a:cubicBezTo>
                  <a:cubicBezTo>
                    <a:pt x="1719" y="3468"/>
                    <a:pt x="1719" y="3468"/>
                    <a:pt x="1719" y="3468"/>
                  </a:cubicBezTo>
                  <a:cubicBezTo>
                    <a:pt x="1781" y="3530"/>
                    <a:pt x="1875" y="3468"/>
                    <a:pt x="1875" y="3374"/>
                  </a:cubicBezTo>
                  <a:cubicBezTo>
                    <a:pt x="1875" y="2530"/>
                    <a:pt x="1875" y="2530"/>
                    <a:pt x="1875" y="2530"/>
                  </a:cubicBezTo>
                  <a:cubicBezTo>
                    <a:pt x="1875" y="2280"/>
                    <a:pt x="2094" y="2093"/>
                    <a:pt x="2344" y="2093"/>
                  </a:cubicBezTo>
                  <a:cubicBezTo>
                    <a:pt x="2594" y="2093"/>
                    <a:pt x="2781" y="2280"/>
                    <a:pt x="2781" y="2530"/>
                  </a:cubicBezTo>
                  <a:cubicBezTo>
                    <a:pt x="2781" y="3374"/>
                    <a:pt x="2781" y="3374"/>
                    <a:pt x="2781" y="3374"/>
                  </a:cubicBezTo>
                  <a:cubicBezTo>
                    <a:pt x="2781" y="3468"/>
                    <a:pt x="2875" y="3530"/>
                    <a:pt x="2938" y="3468"/>
                  </a:cubicBezTo>
                  <a:cubicBezTo>
                    <a:pt x="4094" y="2374"/>
                    <a:pt x="4094" y="2374"/>
                    <a:pt x="4094" y="2374"/>
                  </a:cubicBezTo>
                  <a:cubicBezTo>
                    <a:pt x="4406" y="2062"/>
                    <a:pt x="4688" y="1750"/>
                    <a:pt x="4688" y="1281"/>
                  </a:cubicBezTo>
                  <a:cubicBezTo>
                    <a:pt x="4688" y="594"/>
                    <a:pt x="4125" y="0"/>
                    <a:pt x="3406" y="0"/>
                  </a:cubicBezTo>
                  <a:close/>
                  <a:moveTo>
                    <a:pt x="1188" y="2280"/>
                  </a:moveTo>
                  <a:cubicBezTo>
                    <a:pt x="1156" y="2312"/>
                    <a:pt x="1125" y="2312"/>
                    <a:pt x="1125" y="2312"/>
                  </a:cubicBezTo>
                  <a:cubicBezTo>
                    <a:pt x="1094" y="2312"/>
                    <a:pt x="1063" y="2312"/>
                    <a:pt x="1063" y="2280"/>
                  </a:cubicBezTo>
                  <a:cubicBezTo>
                    <a:pt x="656" y="1937"/>
                    <a:pt x="469" y="1594"/>
                    <a:pt x="469" y="1250"/>
                  </a:cubicBezTo>
                  <a:cubicBezTo>
                    <a:pt x="469" y="1219"/>
                    <a:pt x="469" y="1219"/>
                    <a:pt x="469" y="1219"/>
                  </a:cubicBezTo>
                  <a:cubicBezTo>
                    <a:pt x="469" y="938"/>
                    <a:pt x="656" y="563"/>
                    <a:pt x="906" y="406"/>
                  </a:cubicBezTo>
                  <a:cubicBezTo>
                    <a:pt x="969" y="406"/>
                    <a:pt x="1000" y="406"/>
                    <a:pt x="1031" y="438"/>
                  </a:cubicBezTo>
                  <a:cubicBezTo>
                    <a:pt x="1063" y="500"/>
                    <a:pt x="1063" y="531"/>
                    <a:pt x="1000" y="563"/>
                  </a:cubicBezTo>
                  <a:cubicBezTo>
                    <a:pt x="813" y="688"/>
                    <a:pt x="656" y="1000"/>
                    <a:pt x="656" y="1219"/>
                  </a:cubicBezTo>
                  <a:cubicBezTo>
                    <a:pt x="656" y="1250"/>
                    <a:pt x="656" y="1250"/>
                    <a:pt x="656" y="1250"/>
                  </a:cubicBezTo>
                  <a:cubicBezTo>
                    <a:pt x="656" y="1531"/>
                    <a:pt x="813" y="1843"/>
                    <a:pt x="1156" y="2155"/>
                  </a:cubicBezTo>
                  <a:cubicBezTo>
                    <a:pt x="1219" y="2187"/>
                    <a:pt x="1219" y="2249"/>
                    <a:pt x="1188" y="2280"/>
                  </a:cubicBezTo>
                  <a:close/>
                  <a:moveTo>
                    <a:pt x="1750" y="1937"/>
                  </a:moveTo>
                  <a:cubicBezTo>
                    <a:pt x="1719" y="1968"/>
                    <a:pt x="1688" y="1999"/>
                    <a:pt x="1656" y="1999"/>
                  </a:cubicBezTo>
                  <a:lnTo>
                    <a:pt x="1625" y="1999"/>
                  </a:lnTo>
                  <a:cubicBezTo>
                    <a:pt x="1375" y="1843"/>
                    <a:pt x="1188" y="1563"/>
                    <a:pt x="1188" y="1281"/>
                  </a:cubicBezTo>
                  <a:cubicBezTo>
                    <a:pt x="1188" y="1000"/>
                    <a:pt x="1344" y="750"/>
                    <a:pt x="1563" y="656"/>
                  </a:cubicBezTo>
                  <a:cubicBezTo>
                    <a:pt x="1625" y="625"/>
                    <a:pt x="1656" y="625"/>
                    <a:pt x="1688" y="688"/>
                  </a:cubicBezTo>
                  <a:cubicBezTo>
                    <a:pt x="1719" y="719"/>
                    <a:pt x="1688" y="781"/>
                    <a:pt x="1656" y="813"/>
                  </a:cubicBezTo>
                  <a:cubicBezTo>
                    <a:pt x="1469" y="906"/>
                    <a:pt x="1375" y="1063"/>
                    <a:pt x="1375" y="1281"/>
                  </a:cubicBezTo>
                  <a:cubicBezTo>
                    <a:pt x="1375" y="1500"/>
                    <a:pt x="1500" y="1719"/>
                    <a:pt x="1719" y="1843"/>
                  </a:cubicBezTo>
                  <a:cubicBezTo>
                    <a:pt x="1750" y="1843"/>
                    <a:pt x="1781" y="1905"/>
                    <a:pt x="1750" y="1937"/>
                  </a:cubicBezTo>
                  <a:close/>
                  <a:moveTo>
                    <a:pt x="2344" y="1719"/>
                  </a:moveTo>
                  <a:cubicBezTo>
                    <a:pt x="2125" y="1719"/>
                    <a:pt x="1938" y="1563"/>
                    <a:pt x="1938" y="1344"/>
                  </a:cubicBezTo>
                  <a:cubicBezTo>
                    <a:pt x="1938" y="1125"/>
                    <a:pt x="2125" y="969"/>
                    <a:pt x="2344" y="969"/>
                  </a:cubicBezTo>
                  <a:cubicBezTo>
                    <a:pt x="2563" y="969"/>
                    <a:pt x="2719" y="1125"/>
                    <a:pt x="2719" y="1344"/>
                  </a:cubicBezTo>
                  <a:cubicBezTo>
                    <a:pt x="2719" y="1563"/>
                    <a:pt x="2563" y="1719"/>
                    <a:pt x="2344" y="1719"/>
                  </a:cubicBezTo>
                  <a:close/>
                  <a:moveTo>
                    <a:pt x="3063" y="1999"/>
                  </a:moveTo>
                  <a:cubicBezTo>
                    <a:pt x="3031" y="1999"/>
                    <a:pt x="3031" y="1999"/>
                    <a:pt x="3000" y="1999"/>
                  </a:cubicBezTo>
                  <a:cubicBezTo>
                    <a:pt x="2969" y="1999"/>
                    <a:pt x="2938" y="1968"/>
                    <a:pt x="2938" y="1937"/>
                  </a:cubicBezTo>
                  <a:cubicBezTo>
                    <a:pt x="2906" y="1905"/>
                    <a:pt x="2906" y="1843"/>
                    <a:pt x="2969" y="1843"/>
                  </a:cubicBezTo>
                  <a:cubicBezTo>
                    <a:pt x="3156" y="1719"/>
                    <a:pt x="3313" y="1500"/>
                    <a:pt x="3313" y="1281"/>
                  </a:cubicBezTo>
                  <a:cubicBezTo>
                    <a:pt x="3313" y="1063"/>
                    <a:pt x="3188" y="906"/>
                    <a:pt x="3031" y="813"/>
                  </a:cubicBezTo>
                  <a:cubicBezTo>
                    <a:pt x="2969" y="781"/>
                    <a:pt x="2969" y="719"/>
                    <a:pt x="2969" y="688"/>
                  </a:cubicBezTo>
                  <a:cubicBezTo>
                    <a:pt x="3000" y="625"/>
                    <a:pt x="3063" y="625"/>
                    <a:pt x="3094" y="656"/>
                  </a:cubicBezTo>
                  <a:cubicBezTo>
                    <a:pt x="3344" y="750"/>
                    <a:pt x="3469" y="1000"/>
                    <a:pt x="3469" y="1281"/>
                  </a:cubicBezTo>
                  <a:cubicBezTo>
                    <a:pt x="3469" y="1563"/>
                    <a:pt x="3313" y="1843"/>
                    <a:pt x="3063" y="1999"/>
                  </a:cubicBezTo>
                  <a:close/>
                  <a:moveTo>
                    <a:pt x="4188" y="1250"/>
                  </a:moveTo>
                  <a:cubicBezTo>
                    <a:pt x="4188" y="1594"/>
                    <a:pt x="4000" y="1937"/>
                    <a:pt x="3625" y="2280"/>
                  </a:cubicBezTo>
                  <a:cubicBezTo>
                    <a:pt x="3594" y="2312"/>
                    <a:pt x="3594" y="2312"/>
                    <a:pt x="3563" y="2312"/>
                  </a:cubicBezTo>
                  <a:cubicBezTo>
                    <a:pt x="3531" y="2312"/>
                    <a:pt x="3531" y="2312"/>
                    <a:pt x="3500" y="2280"/>
                  </a:cubicBezTo>
                  <a:cubicBezTo>
                    <a:pt x="3469" y="2249"/>
                    <a:pt x="3469" y="2187"/>
                    <a:pt x="3500" y="2155"/>
                  </a:cubicBezTo>
                  <a:cubicBezTo>
                    <a:pt x="3844" y="1843"/>
                    <a:pt x="4031" y="1531"/>
                    <a:pt x="4031" y="1250"/>
                  </a:cubicBezTo>
                  <a:cubicBezTo>
                    <a:pt x="4031" y="1219"/>
                    <a:pt x="4031" y="1219"/>
                    <a:pt x="4031" y="1219"/>
                  </a:cubicBezTo>
                  <a:cubicBezTo>
                    <a:pt x="4031" y="1000"/>
                    <a:pt x="3875" y="688"/>
                    <a:pt x="3656" y="563"/>
                  </a:cubicBezTo>
                  <a:cubicBezTo>
                    <a:pt x="3625" y="531"/>
                    <a:pt x="3625" y="500"/>
                    <a:pt x="3625" y="438"/>
                  </a:cubicBezTo>
                  <a:cubicBezTo>
                    <a:pt x="3656" y="406"/>
                    <a:pt x="3719" y="406"/>
                    <a:pt x="3750" y="406"/>
                  </a:cubicBezTo>
                  <a:cubicBezTo>
                    <a:pt x="4000" y="563"/>
                    <a:pt x="4188" y="938"/>
                    <a:pt x="4188" y="1219"/>
                  </a:cubicBezTo>
                  <a:close/>
                </a:path>
              </a:pathLst>
            </a:custGeom>
            <a:solidFill>
              <a:schemeClr val="tx2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7371372" y="377028"/>
              <a:ext cx="160243" cy="17661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25" h="2342">
                  <a:moveTo>
                    <a:pt x="0" y="0"/>
                  </a:moveTo>
                  <a:lnTo>
                    <a:pt x="656" y="0"/>
                  </a:lnTo>
                  <a:lnTo>
                    <a:pt x="656" y="875"/>
                  </a:lnTo>
                  <a:lnTo>
                    <a:pt x="1500" y="875"/>
                  </a:lnTo>
                  <a:lnTo>
                    <a:pt x="1500" y="0"/>
                  </a:lnTo>
                  <a:lnTo>
                    <a:pt x="2125" y="0"/>
                  </a:lnTo>
                  <a:lnTo>
                    <a:pt x="2125" y="2342"/>
                  </a:lnTo>
                  <a:lnTo>
                    <a:pt x="1500" y="2342"/>
                  </a:lnTo>
                  <a:lnTo>
                    <a:pt x="1500" y="1468"/>
                  </a:lnTo>
                  <a:lnTo>
                    <a:pt x="656" y="1468"/>
                  </a:lnTo>
                  <a:lnTo>
                    <a:pt x="656" y="2342"/>
                  </a:lnTo>
                  <a:lnTo>
                    <a:pt x="0" y="2342"/>
                  </a:ln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7545873" y="414750"/>
              <a:ext cx="138968" cy="143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43" h="1905">
                  <a:moveTo>
                    <a:pt x="0" y="937"/>
                  </a:moveTo>
                  <a:cubicBezTo>
                    <a:pt x="0" y="406"/>
                    <a:pt x="406" y="0"/>
                    <a:pt x="937" y="0"/>
                  </a:cubicBezTo>
                  <a:cubicBezTo>
                    <a:pt x="1562" y="0"/>
                    <a:pt x="1843" y="468"/>
                    <a:pt x="1843" y="1000"/>
                  </a:cubicBezTo>
                  <a:cubicBezTo>
                    <a:pt x="1843" y="1031"/>
                    <a:pt x="1843" y="1062"/>
                    <a:pt x="1843" y="1125"/>
                  </a:cubicBezTo>
                  <a:cubicBezTo>
                    <a:pt x="625" y="1125"/>
                    <a:pt x="625" y="1125"/>
                    <a:pt x="625" y="1125"/>
                  </a:cubicBezTo>
                  <a:cubicBezTo>
                    <a:pt x="687" y="1312"/>
                    <a:pt x="812" y="1406"/>
                    <a:pt x="1031" y="1406"/>
                  </a:cubicBezTo>
                  <a:cubicBezTo>
                    <a:pt x="1187" y="1406"/>
                    <a:pt x="1281" y="1375"/>
                    <a:pt x="1437" y="1218"/>
                  </a:cubicBezTo>
                  <a:cubicBezTo>
                    <a:pt x="1781" y="1531"/>
                    <a:pt x="1781" y="1531"/>
                    <a:pt x="1781" y="1531"/>
                  </a:cubicBezTo>
                  <a:cubicBezTo>
                    <a:pt x="1593" y="1750"/>
                    <a:pt x="1343" y="1905"/>
                    <a:pt x="1000" y="1905"/>
                  </a:cubicBezTo>
                  <a:cubicBezTo>
                    <a:pt x="406" y="1905"/>
                    <a:pt x="0" y="1531"/>
                    <a:pt x="0" y="937"/>
                  </a:cubicBezTo>
                  <a:close/>
                  <a:moveTo>
                    <a:pt x="1250" y="781"/>
                  </a:moveTo>
                  <a:cubicBezTo>
                    <a:pt x="1250" y="593"/>
                    <a:pt x="1093" y="468"/>
                    <a:pt x="937" y="468"/>
                  </a:cubicBezTo>
                  <a:cubicBezTo>
                    <a:pt x="781" y="468"/>
                    <a:pt x="625" y="593"/>
                    <a:pt x="625" y="781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7847649" y="414750"/>
              <a:ext cx="89476" cy="13889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7" h="1842">
                  <a:moveTo>
                    <a:pt x="0" y="31"/>
                  </a:moveTo>
                  <a:cubicBezTo>
                    <a:pt x="625" y="31"/>
                    <a:pt x="625" y="31"/>
                    <a:pt x="625" y="31"/>
                  </a:cubicBezTo>
                  <a:cubicBezTo>
                    <a:pt x="625" y="406"/>
                    <a:pt x="625" y="406"/>
                    <a:pt x="625" y="406"/>
                  </a:cubicBezTo>
                  <a:cubicBezTo>
                    <a:pt x="718" y="156"/>
                    <a:pt x="906" y="0"/>
                    <a:pt x="1187" y="0"/>
                  </a:cubicBezTo>
                  <a:cubicBezTo>
                    <a:pt x="1187" y="687"/>
                    <a:pt x="1187" y="687"/>
                    <a:pt x="1187" y="687"/>
                  </a:cubicBezTo>
                  <a:cubicBezTo>
                    <a:pt x="1156" y="687"/>
                    <a:pt x="1156" y="687"/>
                    <a:pt x="1156" y="687"/>
                  </a:cubicBezTo>
                  <a:cubicBezTo>
                    <a:pt x="812" y="687"/>
                    <a:pt x="625" y="875"/>
                    <a:pt x="625" y="1281"/>
                  </a:cubicBezTo>
                  <a:cubicBezTo>
                    <a:pt x="625" y="1842"/>
                    <a:pt x="625" y="1842"/>
                    <a:pt x="625" y="1842"/>
                  </a:cubicBezTo>
                  <a:cubicBezTo>
                    <a:pt x="0" y="1842"/>
                    <a:pt x="0" y="1842"/>
                    <a:pt x="0" y="1842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7951309" y="381705"/>
              <a:ext cx="96568" cy="1743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81" h="2312">
                  <a:moveTo>
                    <a:pt x="218" y="1719"/>
                  </a:moveTo>
                  <a:cubicBezTo>
                    <a:pt x="218" y="1000"/>
                    <a:pt x="218" y="1000"/>
                    <a:pt x="218" y="10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18" y="469"/>
                    <a:pt x="218" y="469"/>
                    <a:pt x="218" y="46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843" y="0"/>
                    <a:pt x="843" y="0"/>
                    <a:pt x="843" y="0"/>
                  </a:cubicBezTo>
                  <a:cubicBezTo>
                    <a:pt x="843" y="469"/>
                    <a:pt x="843" y="469"/>
                    <a:pt x="843" y="469"/>
                  </a:cubicBezTo>
                  <a:cubicBezTo>
                    <a:pt x="1281" y="469"/>
                    <a:pt x="1281" y="469"/>
                    <a:pt x="1281" y="469"/>
                  </a:cubicBezTo>
                  <a:cubicBezTo>
                    <a:pt x="1281" y="1000"/>
                    <a:pt x="1281" y="1000"/>
                    <a:pt x="1281" y="1000"/>
                  </a:cubicBezTo>
                  <a:cubicBezTo>
                    <a:pt x="843" y="1000"/>
                    <a:pt x="843" y="1000"/>
                    <a:pt x="843" y="1000"/>
                  </a:cubicBezTo>
                  <a:cubicBezTo>
                    <a:pt x="843" y="1594"/>
                    <a:pt x="843" y="1594"/>
                    <a:pt x="843" y="1594"/>
                  </a:cubicBezTo>
                  <a:cubicBezTo>
                    <a:pt x="843" y="1719"/>
                    <a:pt x="906" y="1780"/>
                    <a:pt x="1031" y="1780"/>
                  </a:cubicBezTo>
                  <a:cubicBezTo>
                    <a:pt x="1125" y="1780"/>
                    <a:pt x="1187" y="1750"/>
                    <a:pt x="1281" y="1719"/>
                  </a:cubicBezTo>
                  <a:cubicBezTo>
                    <a:pt x="1281" y="2218"/>
                    <a:pt x="1281" y="2218"/>
                    <a:pt x="1281" y="2218"/>
                  </a:cubicBezTo>
                  <a:cubicBezTo>
                    <a:pt x="1156" y="2280"/>
                    <a:pt x="1000" y="2312"/>
                    <a:pt x="843" y="2312"/>
                  </a:cubicBezTo>
                  <a:cubicBezTo>
                    <a:pt x="437" y="2312"/>
                    <a:pt x="218" y="2155"/>
                    <a:pt x="218" y="1719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7298267" y="365183"/>
              <a:ext cx="51830" cy="494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8" h="657">
                  <a:moveTo>
                    <a:pt x="344" y="0"/>
                  </a:moveTo>
                  <a:cubicBezTo>
                    <a:pt x="157" y="0"/>
                    <a:pt x="0" y="157"/>
                    <a:pt x="0" y="344"/>
                  </a:cubicBezTo>
                  <a:cubicBezTo>
                    <a:pt x="0" y="532"/>
                    <a:pt x="157" y="657"/>
                    <a:pt x="344" y="657"/>
                  </a:cubicBezTo>
                  <a:cubicBezTo>
                    <a:pt x="532" y="657"/>
                    <a:pt x="688" y="532"/>
                    <a:pt x="688" y="344"/>
                  </a:cubicBezTo>
                  <a:cubicBezTo>
                    <a:pt x="688" y="157"/>
                    <a:pt x="532" y="0"/>
                    <a:pt x="344" y="0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7689669" y="414750"/>
              <a:ext cx="139043" cy="143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44" h="1905">
                  <a:moveTo>
                    <a:pt x="1844" y="937"/>
                  </a:moveTo>
                  <a:cubicBezTo>
                    <a:pt x="1844" y="375"/>
                    <a:pt x="1437" y="0"/>
                    <a:pt x="875" y="0"/>
                  </a:cubicBezTo>
                  <a:cubicBezTo>
                    <a:pt x="500" y="0"/>
                    <a:pt x="250" y="156"/>
                    <a:pt x="62" y="375"/>
                  </a:cubicBezTo>
                  <a:cubicBezTo>
                    <a:pt x="437" y="656"/>
                    <a:pt x="437" y="656"/>
                    <a:pt x="437" y="656"/>
                  </a:cubicBezTo>
                  <a:cubicBezTo>
                    <a:pt x="562" y="531"/>
                    <a:pt x="687" y="468"/>
                    <a:pt x="844" y="468"/>
                  </a:cubicBezTo>
                  <a:cubicBezTo>
                    <a:pt x="1031" y="468"/>
                    <a:pt x="1156" y="562"/>
                    <a:pt x="1219" y="781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281" y="781"/>
                    <a:pt x="0" y="968"/>
                    <a:pt x="0" y="1343"/>
                  </a:cubicBezTo>
                  <a:cubicBezTo>
                    <a:pt x="0" y="1718"/>
                    <a:pt x="250" y="1905"/>
                    <a:pt x="687" y="1905"/>
                  </a:cubicBezTo>
                  <a:cubicBezTo>
                    <a:pt x="937" y="1905"/>
                    <a:pt x="1125" y="1811"/>
                    <a:pt x="1219" y="1687"/>
                  </a:cubicBezTo>
                  <a:cubicBezTo>
                    <a:pt x="1219" y="1842"/>
                    <a:pt x="1219" y="1842"/>
                    <a:pt x="1219" y="1842"/>
                  </a:cubicBezTo>
                  <a:cubicBezTo>
                    <a:pt x="1844" y="1842"/>
                    <a:pt x="1844" y="1842"/>
                    <a:pt x="1844" y="1842"/>
                  </a:cubicBezTo>
                  <a:cubicBezTo>
                    <a:pt x="1844" y="968"/>
                    <a:pt x="1844" y="968"/>
                    <a:pt x="1844" y="968"/>
                  </a:cubicBezTo>
                  <a:close/>
                  <a:moveTo>
                    <a:pt x="875" y="1500"/>
                  </a:moveTo>
                  <a:cubicBezTo>
                    <a:pt x="719" y="1500"/>
                    <a:pt x="625" y="1406"/>
                    <a:pt x="625" y="1281"/>
                  </a:cubicBezTo>
                  <a:cubicBezTo>
                    <a:pt x="625" y="1187"/>
                    <a:pt x="719" y="1125"/>
                    <a:pt x="875" y="1125"/>
                  </a:cubicBezTo>
                  <a:cubicBezTo>
                    <a:pt x="1219" y="1125"/>
                    <a:pt x="1219" y="1125"/>
                    <a:pt x="1219" y="1125"/>
                  </a:cubicBezTo>
                  <a:cubicBezTo>
                    <a:pt x="1219" y="1218"/>
                    <a:pt x="1187" y="1468"/>
                    <a:pt x="875" y="1500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8073905" y="379366"/>
              <a:ext cx="164920" cy="176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87" h="2343">
                  <a:moveTo>
                    <a:pt x="0" y="125"/>
                  </a:moveTo>
                  <a:cubicBezTo>
                    <a:pt x="0" y="62"/>
                    <a:pt x="62" y="0"/>
                    <a:pt x="125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18" y="0"/>
                    <a:pt x="250" y="31"/>
                    <a:pt x="281" y="62"/>
                  </a:cubicBezTo>
                  <a:cubicBezTo>
                    <a:pt x="1093" y="1312"/>
                    <a:pt x="1093" y="1312"/>
                    <a:pt x="1093" y="1312"/>
                  </a:cubicBezTo>
                  <a:cubicBezTo>
                    <a:pt x="1906" y="62"/>
                    <a:pt x="1906" y="62"/>
                    <a:pt x="1906" y="62"/>
                  </a:cubicBezTo>
                  <a:cubicBezTo>
                    <a:pt x="1937" y="31"/>
                    <a:pt x="2000" y="0"/>
                    <a:pt x="2031" y="0"/>
                  </a:cubicBezTo>
                  <a:cubicBezTo>
                    <a:pt x="2062" y="0"/>
                    <a:pt x="2062" y="0"/>
                    <a:pt x="2062" y="0"/>
                  </a:cubicBezTo>
                  <a:cubicBezTo>
                    <a:pt x="2125" y="0"/>
                    <a:pt x="2187" y="62"/>
                    <a:pt x="2187" y="125"/>
                  </a:cubicBezTo>
                  <a:cubicBezTo>
                    <a:pt x="2187" y="2218"/>
                    <a:pt x="2187" y="2218"/>
                    <a:pt x="2187" y="2218"/>
                  </a:cubicBezTo>
                  <a:cubicBezTo>
                    <a:pt x="2187" y="2280"/>
                    <a:pt x="2125" y="2343"/>
                    <a:pt x="2062" y="2343"/>
                  </a:cubicBezTo>
                  <a:cubicBezTo>
                    <a:pt x="2000" y="2343"/>
                    <a:pt x="1937" y="2280"/>
                    <a:pt x="1937" y="2218"/>
                  </a:cubicBezTo>
                  <a:cubicBezTo>
                    <a:pt x="1937" y="500"/>
                    <a:pt x="1937" y="500"/>
                    <a:pt x="1937" y="500"/>
                  </a:cubicBezTo>
                  <a:cubicBezTo>
                    <a:pt x="1187" y="1562"/>
                    <a:pt x="1187" y="1562"/>
                    <a:pt x="1187" y="1562"/>
                  </a:cubicBezTo>
                  <a:cubicBezTo>
                    <a:pt x="1187" y="1625"/>
                    <a:pt x="1125" y="1625"/>
                    <a:pt x="1093" y="1625"/>
                  </a:cubicBezTo>
                  <a:cubicBezTo>
                    <a:pt x="1062" y="1625"/>
                    <a:pt x="1000" y="1625"/>
                    <a:pt x="968" y="1562"/>
                  </a:cubicBezTo>
                  <a:cubicBezTo>
                    <a:pt x="250" y="500"/>
                    <a:pt x="250" y="500"/>
                    <a:pt x="250" y="500"/>
                  </a:cubicBezTo>
                  <a:cubicBezTo>
                    <a:pt x="250" y="2218"/>
                    <a:pt x="250" y="2218"/>
                    <a:pt x="250" y="2218"/>
                  </a:cubicBezTo>
                  <a:cubicBezTo>
                    <a:pt x="250" y="2280"/>
                    <a:pt x="187" y="2343"/>
                    <a:pt x="125" y="2343"/>
                  </a:cubicBezTo>
                  <a:cubicBezTo>
                    <a:pt x="62" y="2343"/>
                    <a:pt x="0" y="2280"/>
                    <a:pt x="0" y="2218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8278961" y="381705"/>
              <a:ext cx="129613" cy="171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9" h="2280">
                  <a:moveTo>
                    <a:pt x="0" y="2155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0" y="31"/>
                    <a:pt x="63" y="0"/>
                    <a:pt x="125" y="0"/>
                  </a:cubicBezTo>
                  <a:cubicBezTo>
                    <a:pt x="1563" y="0"/>
                    <a:pt x="1563" y="0"/>
                    <a:pt x="1563" y="0"/>
                  </a:cubicBezTo>
                  <a:cubicBezTo>
                    <a:pt x="1625" y="0"/>
                    <a:pt x="1688" y="31"/>
                    <a:pt x="1688" y="94"/>
                  </a:cubicBezTo>
                  <a:cubicBezTo>
                    <a:pt x="1688" y="156"/>
                    <a:pt x="1625" y="219"/>
                    <a:pt x="1563" y="219"/>
                  </a:cubicBezTo>
                  <a:cubicBezTo>
                    <a:pt x="282" y="219"/>
                    <a:pt x="282" y="219"/>
                    <a:pt x="282" y="219"/>
                  </a:cubicBezTo>
                  <a:cubicBezTo>
                    <a:pt x="282" y="1000"/>
                    <a:pt x="282" y="1000"/>
                    <a:pt x="282" y="1000"/>
                  </a:cubicBezTo>
                  <a:cubicBezTo>
                    <a:pt x="1407" y="1000"/>
                    <a:pt x="1407" y="1000"/>
                    <a:pt x="1407" y="1000"/>
                  </a:cubicBezTo>
                  <a:cubicBezTo>
                    <a:pt x="1500" y="1000"/>
                    <a:pt x="1532" y="1063"/>
                    <a:pt x="1532" y="1125"/>
                  </a:cubicBezTo>
                  <a:cubicBezTo>
                    <a:pt x="1532" y="1188"/>
                    <a:pt x="1500" y="1250"/>
                    <a:pt x="1407" y="1250"/>
                  </a:cubicBezTo>
                  <a:cubicBezTo>
                    <a:pt x="282" y="1250"/>
                    <a:pt x="282" y="1250"/>
                    <a:pt x="282" y="1250"/>
                  </a:cubicBezTo>
                  <a:cubicBezTo>
                    <a:pt x="282" y="2062"/>
                    <a:pt x="282" y="2062"/>
                    <a:pt x="282" y="2062"/>
                  </a:cubicBezTo>
                  <a:cubicBezTo>
                    <a:pt x="1594" y="2062"/>
                    <a:pt x="1594" y="2062"/>
                    <a:pt x="1594" y="2062"/>
                  </a:cubicBezTo>
                  <a:cubicBezTo>
                    <a:pt x="1657" y="2062"/>
                    <a:pt x="1719" y="2093"/>
                    <a:pt x="1719" y="2187"/>
                  </a:cubicBezTo>
                  <a:cubicBezTo>
                    <a:pt x="1719" y="2249"/>
                    <a:pt x="1657" y="2280"/>
                    <a:pt x="1594" y="2280"/>
                  </a:cubicBezTo>
                  <a:cubicBezTo>
                    <a:pt x="125" y="2280"/>
                    <a:pt x="125" y="2280"/>
                    <a:pt x="125" y="2280"/>
                  </a:cubicBezTo>
                  <a:cubicBezTo>
                    <a:pt x="63" y="2280"/>
                    <a:pt x="0" y="2218"/>
                    <a:pt x="0" y="2155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8436941" y="381705"/>
              <a:ext cx="153151" cy="171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1" h="2280">
                  <a:moveTo>
                    <a:pt x="781" y="2062"/>
                  </a:moveTo>
                  <a:cubicBezTo>
                    <a:pt x="1375" y="2062"/>
                    <a:pt x="1750" y="1656"/>
                    <a:pt x="1750" y="1156"/>
                  </a:cubicBezTo>
                  <a:cubicBezTo>
                    <a:pt x="1750" y="1125"/>
                    <a:pt x="1750" y="1125"/>
                    <a:pt x="1750" y="1125"/>
                  </a:cubicBezTo>
                  <a:cubicBezTo>
                    <a:pt x="1750" y="625"/>
                    <a:pt x="1375" y="219"/>
                    <a:pt x="781" y="219"/>
                  </a:cubicBezTo>
                  <a:cubicBezTo>
                    <a:pt x="250" y="219"/>
                    <a:pt x="250" y="219"/>
                    <a:pt x="250" y="219"/>
                  </a:cubicBezTo>
                  <a:cubicBezTo>
                    <a:pt x="250" y="2062"/>
                    <a:pt x="250" y="2062"/>
                    <a:pt x="250" y="2062"/>
                  </a:cubicBezTo>
                  <a:close/>
                  <a:moveTo>
                    <a:pt x="0" y="125"/>
                  </a:moveTo>
                  <a:cubicBezTo>
                    <a:pt x="0" y="31"/>
                    <a:pt x="63" y="0"/>
                    <a:pt x="125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1531" y="0"/>
                    <a:pt x="2031" y="469"/>
                    <a:pt x="2031" y="1125"/>
                  </a:cubicBezTo>
                  <a:cubicBezTo>
                    <a:pt x="2031" y="1780"/>
                    <a:pt x="1531" y="2280"/>
                    <a:pt x="781" y="2280"/>
                  </a:cubicBezTo>
                  <a:cubicBezTo>
                    <a:pt x="125" y="2280"/>
                    <a:pt x="125" y="2280"/>
                    <a:pt x="125" y="2280"/>
                  </a:cubicBezTo>
                  <a:cubicBezTo>
                    <a:pt x="63" y="2280"/>
                    <a:pt x="0" y="2218"/>
                    <a:pt x="0" y="2155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8623212" y="379366"/>
              <a:ext cx="21124" cy="176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2343">
                  <a:moveTo>
                    <a:pt x="0" y="125"/>
                  </a:moveTo>
                  <a:cubicBezTo>
                    <a:pt x="0" y="62"/>
                    <a:pt x="62" y="0"/>
                    <a:pt x="156" y="0"/>
                  </a:cubicBezTo>
                  <a:cubicBezTo>
                    <a:pt x="219" y="0"/>
                    <a:pt x="281" y="62"/>
                    <a:pt x="281" y="125"/>
                  </a:cubicBezTo>
                  <a:cubicBezTo>
                    <a:pt x="281" y="2218"/>
                    <a:pt x="281" y="2218"/>
                    <a:pt x="281" y="2218"/>
                  </a:cubicBezTo>
                  <a:cubicBezTo>
                    <a:pt x="281" y="2280"/>
                    <a:pt x="219" y="2343"/>
                    <a:pt x="156" y="2343"/>
                  </a:cubicBezTo>
                  <a:cubicBezTo>
                    <a:pt x="62" y="2343"/>
                    <a:pt x="0" y="2280"/>
                    <a:pt x="0" y="2218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8672703" y="379366"/>
              <a:ext cx="169673" cy="176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50" h="2343">
                  <a:moveTo>
                    <a:pt x="1656" y="1469"/>
                  </a:moveTo>
                  <a:cubicBezTo>
                    <a:pt x="1125" y="312"/>
                    <a:pt x="1125" y="312"/>
                    <a:pt x="1125" y="312"/>
                  </a:cubicBezTo>
                  <a:cubicBezTo>
                    <a:pt x="594" y="1469"/>
                    <a:pt x="594" y="1469"/>
                    <a:pt x="594" y="1469"/>
                  </a:cubicBezTo>
                  <a:close/>
                  <a:moveTo>
                    <a:pt x="0" y="2155"/>
                  </a:moveTo>
                  <a:cubicBezTo>
                    <a:pt x="938" y="94"/>
                    <a:pt x="938" y="94"/>
                    <a:pt x="938" y="94"/>
                  </a:cubicBezTo>
                  <a:cubicBezTo>
                    <a:pt x="969" y="31"/>
                    <a:pt x="1031" y="0"/>
                    <a:pt x="1125" y="0"/>
                  </a:cubicBezTo>
                  <a:cubicBezTo>
                    <a:pt x="1219" y="0"/>
                    <a:pt x="1250" y="31"/>
                    <a:pt x="1281" y="94"/>
                  </a:cubicBezTo>
                  <a:cubicBezTo>
                    <a:pt x="2219" y="2155"/>
                    <a:pt x="2219" y="2155"/>
                    <a:pt x="2219" y="2155"/>
                  </a:cubicBezTo>
                  <a:cubicBezTo>
                    <a:pt x="2219" y="2155"/>
                    <a:pt x="2250" y="2186"/>
                    <a:pt x="2250" y="2218"/>
                  </a:cubicBezTo>
                  <a:cubicBezTo>
                    <a:pt x="2250" y="2280"/>
                    <a:pt x="2188" y="2343"/>
                    <a:pt x="2125" y="2343"/>
                  </a:cubicBezTo>
                  <a:cubicBezTo>
                    <a:pt x="2063" y="2343"/>
                    <a:pt x="2000" y="2280"/>
                    <a:pt x="2000" y="2249"/>
                  </a:cubicBezTo>
                  <a:cubicBezTo>
                    <a:pt x="1750" y="1719"/>
                    <a:pt x="1750" y="1719"/>
                    <a:pt x="1750" y="1719"/>
                  </a:cubicBezTo>
                  <a:cubicBezTo>
                    <a:pt x="469" y="1719"/>
                    <a:pt x="469" y="1719"/>
                    <a:pt x="469" y="1719"/>
                  </a:cubicBezTo>
                  <a:cubicBezTo>
                    <a:pt x="250" y="2249"/>
                    <a:pt x="250" y="2249"/>
                    <a:pt x="250" y="2249"/>
                  </a:cubicBezTo>
                  <a:cubicBezTo>
                    <a:pt x="219" y="2311"/>
                    <a:pt x="188" y="2343"/>
                    <a:pt x="125" y="2343"/>
                  </a:cubicBezTo>
                  <a:cubicBezTo>
                    <a:pt x="63" y="2343"/>
                    <a:pt x="0" y="2280"/>
                    <a:pt x="0" y="2218"/>
                  </a:cubicBezTo>
                  <a:cubicBezTo>
                    <a:pt x="0" y="2186"/>
                    <a:pt x="0" y="2186"/>
                    <a:pt x="0" y="2155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7298267" y="426519"/>
              <a:ext cx="51830" cy="1271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8" h="1687">
                  <a:moveTo>
                    <a:pt x="375" y="0"/>
                  </a:moveTo>
                  <a:cubicBezTo>
                    <a:pt x="344" y="0"/>
                    <a:pt x="344" y="0"/>
                    <a:pt x="344" y="0"/>
                  </a:cubicBezTo>
                  <a:cubicBezTo>
                    <a:pt x="157" y="0"/>
                    <a:pt x="0" y="156"/>
                    <a:pt x="0" y="344"/>
                  </a:cubicBezTo>
                  <a:cubicBezTo>
                    <a:pt x="0" y="1687"/>
                    <a:pt x="0" y="1687"/>
                    <a:pt x="0" y="1687"/>
                  </a:cubicBezTo>
                  <a:cubicBezTo>
                    <a:pt x="688" y="1687"/>
                    <a:pt x="688" y="1687"/>
                    <a:pt x="688" y="1687"/>
                  </a:cubicBezTo>
                  <a:cubicBezTo>
                    <a:pt x="688" y="344"/>
                    <a:pt x="688" y="344"/>
                    <a:pt x="688" y="344"/>
                  </a:cubicBezTo>
                  <a:cubicBezTo>
                    <a:pt x="688" y="156"/>
                    <a:pt x="532" y="0"/>
                    <a:pt x="375" y="0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286376" y="742751"/>
            <a:ext cx="8571249" cy="0"/>
          </a:xfrm>
          <a:prstGeom prst="line">
            <a:avLst/>
          </a:prstGeom>
          <a:ln w="6350" cmpd="sng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84163" y="1200150"/>
            <a:ext cx="8573462" cy="3481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82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49" r:id="rId2"/>
    <p:sldLayoutId id="2147483722" r:id="rId3"/>
    <p:sldLayoutId id="2147483723" r:id="rId4"/>
    <p:sldLayoutId id="2147483691" r:id="rId5"/>
    <p:sldLayoutId id="2147483687" r:id="rId6"/>
    <p:sldLayoutId id="2147483685" r:id="rId7"/>
    <p:sldLayoutId id="2147483683" r:id="rId8"/>
    <p:sldLayoutId id="2147483688" r:id="rId9"/>
    <p:sldLayoutId id="2147483692" r:id="rId10"/>
    <p:sldLayoutId id="2147483695" r:id="rId11"/>
    <p:sldLayoutId id="2147483693" r:id="rId12"/>
    <p:sldLayoutId id="2147483694" r:id="rId13"/>
    <p:sldLayoutId id="2147483720" r:id="rId14"/>
    <p:sldLayoutId id="2147483724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</p:sldLayoutIdLst>
  <p:transition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1400" kern="1200" spc="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33363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5013" indent="-233363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1875" indent="-279400" algn="l" defTabSz="522288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16038" indent="-279400" algn="l" defTabSz="1298575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www.tampabaysmix.com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8.mp3"/><Relationship Id="rId7" Type="http://schemas.openxmlformats.org/officeDocument/2006/relationships/slideLayout" Target="../slideLayouts/slideLayout1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8.png"/><Relationship Id="rId5" Type="http://schemas.microsoft.com/office/2007/relationships/media" Target="../media/media9.mp3"/><Relationship Id="rId10" Type="http://schemas.openxmlformats.org/officeDocument/2006/relationships/image" Target="../media/image26.png"/><Relationship Id="rId4" Type="http://schemas.openxmlformats.org/officeDocument/2006/relationships/audio" Target="../media/media8.mp3"/><Relationship Id="rId9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www.1073theeagle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duv.com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tampabaysmix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 dirty="0"/>
              <a:t>2018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368191" y="3605430"/>
            <a:ext cx="1942528" cy="263449"/>
            <a:chOff x="6899848" y="315692"/>
            <a:chExt cx="1942528" cy="263449"/>
          </a:xfrm>
        </p:grpSpPr>
        <p:sp>
          <p:nvSpPr>
            <p:cNvPr id="39" name="Freeform 38"/>
            <p:cNvSpPr/>
            <p:nvPr/>
          </p:nvSpPr>
          <p:spPr>
            <a:xfrm>
              <a:off x="6899848" y="315692"/>
              <a:ext cx="353605" cy="2634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8" h="3493">
                  <a:moveTo>
                    <a:pt x="3406" y="0"/>
                  </a:moveTo>
                  <a:cubicBezTo>
                    <a:pt x="2969" y="0"/>
                    <a:pt x="2563" y="250"/>
                    <a:pt x="2344" y="594"/>
                  </a:cubicBezTo>
                  <a:cubicBezTo>
                    <a:pt x="2094" y="250"/>
                    <a:pt x="1719" y="0"/>
                    <a:pt x="1281" y="0"/>
                  </a:cubicBezTo>
                  <a:cubicBezTo>
                    <a:pt x="563" y="0"/>
                    <a:pt x="0" y="594"/>
                    <a:pt x="0" y="1281"/>
                  </a:cubicBezTo>
                  <a:cubicBezTo>
                    <a:pt x="0" y="1750"/>
                    <a:pt x="281" y="2062"/>
                    <a:pt x="563" y="2374"/>
                  </a:cubicBezTo>
                  <a:cubicBezTo>
                    <a:pt x="1719" y="3468"/>
                    <a:pt x="1719" y="3468"/>
                    <a:pt x="1719" y="3468"/>
                  </a:cubicBezTo>
                  <a:cubicBezTo>
                    <a:pt x="1781" y="3530"/>
                    <a:pt x="1875" y="3468"/>
                    <a:pt x="1875" y="3374"/>
                  </a:cubicBezTo>
                  <a:cubicBezTo>
                    <a:pt x="1875" y="2530"/>
                    <a:pt x="1875" y="2530"/>
                    <a:pt x="1875" y="2530"/>
                  </a:cubicBezTo>
                  <a:cubicBezTo>
                    <a:pt x="1875" y="2280"/>
                    <a:pt x="2094" y="2093"/>
                    <a:pt x="2344" y="2093"/>
                  </a:cubicBezTo>
                  <a:cubicBezTo>
                    <a:pt x="2594" y="2093"/>
                    <a:pt x="2781" y="2280"/>
                    <a:pt x="2781" y="2530"/>
                  </a:cubicBezTo>
                  <a:cubicBezTo>
                    <a:pt x="2781" y="3374"/>
                    <a:pt x="2781" y="3374"/>
                    <a:pt x="2781" y="3374"/>
                  </a:cubicBezTo>
                  <a:cubicBezTo>
                    <a:pt x="2781" y="3468"/>
                    <a:pt x="2875" y="3530"/>
                    <a:pt x="2938" y="3468"/>
                  </a:cubicBezTo>
                  <a:cubicBezTo>
                    <a:pt x="4094" y="2374"/>
                    <a:pt x="4094" y="2374"/>
                    <a:pt x="4094" y="2374"/>
                  </a:cubicBezTo>
                  <a:cubicBezTo>
                    <a:pt x="4406" y="2062"/>
                    <a:pt x="4688" y="1750"/>
                    <a:pt x="4688" y="1281"/>
                  </a:cubicBezTo>
                  <a:cubicBezTo>
                    <a:pt x="4688" y="594"/>
                    <a:pt x="4125" y="0"/>
                    <a:pt x="3406" y="0"/>
                  </a:cubicBezTo>
                  <a:close/>
                  <a:moveTo>
                    <a:pt x="1188" y="2280"/>
                  </a:moveTo>
                  <a:cubicBezTo>
                    <a:pt x="1156" y="2312"/>
                    <a:pt x="1125" y="2312"/>
                    <a:pt x="1125" y="2312"/>
                  </a:cubicBezTo>
                  <a:cubicBezTo>
                    <a:pt x="1094" y="2312"/>
                    <a:pt x="1063" y="2312"/>
                    <a:pt x="1063" y="2280"/>
                  </a:cubicBezTo>
                  <a:cubicBezTo>
                    <a:pt x="656" y="1937"/>
                    <a:pt x="469" y="1594"/>
                    <a:pt x="469" y="1250"/>
                  </a:cubicBezTo>
                  <a:cubicBezTo>
                    <a:pt x="469" y="1219"/>
                    <a:pt x="469" y="1219"/>
                    <a:pt x="469" y="1219"/>
                  </a:cubicBezTo>
                  <a:cubicBezTo>
                    <a:pt x="469" y="938"/>
                    <a:pt x="656" y="563"/>
                    <a:pt x="906" y="406"/>
                  </a:cubicBezTo>
                  <a:cubicBezTo>
                    <a:pt x="969" y="406"/>
                    <a:pt x="1000" y="406"/>
                    <a:pt x="1031" y="438"/>
                  </a:cubicBezTo>
                  <a:cubicBezTo>
                    <a:pt x="1063" y="500"/>
                    <a:pt x="1063" y="531"/>
                    <a:pt x="1000" y="563"/>
                  </a:cubicBezTo>
                  <a:cubicBezTo>
                    <a:pt x="813" y="688"/>
                    <a:pt x="656" y="1000"/>
                    <a:pt x="656" y="1219"/>
                  </a:cubicBezTo>
                  <a:cubicBezTo>
                    <a:pt x="656" y="1250"/>
                    <a:pt x="656" y="1250"/>
                    <a:pt x="656" y="1250"/>
                  </a:cubicBezTo>
                  <a:cubicBezTo>
                    <a:pt x="656" y="1531"/>
                    <a:pt x="813" y="1843"/>
                    <a:pt x="1156" y="2155"/>
                  </a:cubicBezTo>
                  <a:cubicBezTo>
                    <a:pt x="1219" y="2187"/>
                    <a:pt x="1219" y="2249"/>
                    <a:pt x="1188" y="2280"/>
                  </a:cubicBezTo>
                  <a:close/>
                  <a:moveTo>
                    <a:pt x="1750" y="1937"/>
                  </a:moveTo>
                  <a:cubicBezTo>
                    <a:pt x="1719" y="1968"/>
                    <a:pt x="1688" y="1999"/>
                    <a:pt x="1656" y="1999"/>
                  </a:cubicBezTo>
                  <a:lnTo>
                    <a:pt x="1625" y="1999"/>
                  </a:lnTo>
                  <a:cubicBezTo>
                    <a:pt x="1375" y="1843"/>
                    <a:pt x="1188" y="1563"/>
                    <a:pt x="1188" y="1281"/>
                  </a:cubicBezTo>
                  <a:cubicBezTo>
                    <a:pt x="1188" y="1000"/>
                    <a:pt x="1344" y="750"/>
                    <a:pt x="1563" y="656"/>
                  </a:cubicBezTo>
                  <a:cubicBezTo>
                    <a:pt x="1625" y="625"/>
                    <a:pt x="1656" y="625"/>
                    <a:pt x="1688" y="688"/>
                  </a:cubicBezTo>
                  <a:cubicBezTo>
                    <a:pt x="1719" y="719"/>
                    <a:pt x="1688" y="781"/>
                    <a:pt x="1656" y="813"/>
                  </a:cubicBezTo>
                  <a:cubicBezTo>
                    <a:pt x="1469" y="906"/>
                    <a:pt x="1375" y="1063"/>
                    <a:pt x="1375" y="1281"/>
                  </a:cubicBezTo>
                  <a:cubicBezTo>
                    <a:pt x="1375" y="1500"/>
                    <a:pt x="1500" y="1719"/>
                    <a:pt x="1719" y="1843"/>
                  </a:cubicBezTo>
                  <a:cubicBezTo>
                    <a:pt x="1750" y="1843"/>
                    <a:pt x="1781" y="1905"/>
                    <a:pt x="1750" y="1937"/>
                  </a:cubicBezTo>
                  <a:close/>
                  <a:moveTo>
                    <a:pt x="2344" y="1719"/>
                  </a:moveTo>
                  <a:cubicBezTo>
                    <a:pt x="2125" y="1719"/>
                    <a:pt x="1938" y="1563"/>
                    <a:pt x="1938" y="1344"/>
                  </a:cubicBezTo>
                  <a:cubicBezTo>
                    <a:pt x="1938" y="1125"/>
                    <a:pt x="2125" y="969"/>
                    <a:pt x="2344" y="969"/>
                  </a:cubicBezTo>
                  <a:cubicBezTo>
                    <a:pt x="2563" y="969"/>
                    <a:pt x="2719" y="1125"/>
                    <a:pt x="2719" y="1344"/>
                  </a:cubicBezTo>
                  <a:cubicBezTo>
                    <a:pt x="2719" y="1563"/>
                    <a:pt x="2563" y="1719"/>
                    <a:pt x="2344" y="1719"/>
                  </a:cubicBezTo>
                  <a:close/>
                  <a:moveTo>
                    <a:pt x="3063" y="1999"/>
                  </a:moveTo>
                  <a:cubicBezTo>
                    <a:pt x="3031" y="1999"/>
                    <a:pt x="3031" y="1999"/>
                    <a:pt x="3000" y="1999"/>
                  </a:cubicBezTo>
                  <a:cubicBezTo>
                    <a:pt x="2969" y="1999"/>
                    <a:pt x="2938" y="1968"/>
                    <a:pt x="2938" y="1937"/>
                  </a:cubicBezTo>
                  <a:cubicBezTo>
                    <a:pt x="2906" y="1905"/>
                    <a:pt x="2906" y="1843"/>
                    <a:pt x="2969" y="1843"/>
                  </a:cubicBezTo>
                  <a:cubicBezTo>
                    <a:pt x="3156" y="1719"/>
                    <a:pt x="3313" y="1500"/>
                    <a:pt x="3313" y="1281"/>
                  </a:cubicBezTo>
                  <a:cubicBezTo>
                    <a:pt x="3313" y="1063"/>
                    <a:pt x="3188" y="906"/>
                    <a:pt x="3031" y="813"/>
                  </a:cubicBezTo>
                  <a:cubicBezTo>
                    <a:pt x="2969" y="781"/>
                    <a:pt x="2969" y="719"/>
                    <a:pt x="2969" y="688"/>
                  </a:cubicBezTo>
                  <a:cubicBezTo>
                    <a:pt x="3000" y="625"/>
                    <a:pt x="3063" y="625"/>
                    <a:pt x="3094" y="656"/>
                  </a:cubicBezTo>
                  <a:cubicBezTo>
                    <a:pt x="3344" y="750"/>
                    <a:pt x="3469" y="1000"/>
                    <a:pt x="3469" y="1281"/>
                  </a:cubicBezTo>
                  <a:cubicBezTo>
                    <a:pt x="3469" y="1563"/>
                    <a:pt x="3313" y="1843"/>
                    <a:pt x="3063" y="1999"/>
                  </a:cubicBezTo>
                  <a:close/>
                  <a:moveTo>
                    <a:pt x="4188" y="1250"/>
                  </a:moveTo>
                  <a:cubicBezTo>
                    <a:pt x="4188" y="1594"/>
                    <a:pt x="4000" y="1937"/>
                    <a:pt x="3625" y="2280"/>
                  </a:cubicBezTo>
                  <a:cubicBezTo>
                    <a:pt x="3594" y="2312"/>
                    <a:pt x="3594" y="2312"/>
                    <a:pt x="3563" y="2312"/>
                  </a:cubicBezTo>
                  <a:cubicBezTo>
                    <a:pt x="3531" y="2312"/>
                    <a:pt x="3531" y="2312"/>
                    <a:pt x="3500" y="2280"/>
                  </a:cubicBezTo>
                  <a:cubicBezTo>
                    <a:pt x="3469" y="2249"/>
                    <a:pt x="3469" y="2187"/>
                    <a:pt x="3500" y="2155"/>
                  </a:cubicBezTo>
                  <a:cubicBezTo>
                    <a:pt x="3844" y="1843"/>
                    <a:pt x="4031" y="1531"/>
                    <a:pt x="4031" y="1250"/>
                  </a:cubicBezTo>
                  <a:cubicBezTo>
                    <a:pt x="4031" y="1219"/>
                    <a:pt x="4031" y="1219"/>
                    <a:pt x="4031" y="1219"/>
                  </a:cubicBezTo>
                  <a:cubicBezTo>
                    <a:pt x="4031" y="1000"/>
                    <a:pt x="3875" y="688"/>
                    <a:pt x="3656" y="563"/>
                  </a:cubicBezTo>
                  <a:cubicBezTo>
                    <a:pt x="3625" y="531"/>
                    <a:pt x="3625" y="500"/>
                    <a:pt x="3625" y="438"/>
                  </a:cubicBezTo>
                  <a:cubicBezTo>
                    <a:pt x="3656" y="406"/>
                    <a:pt x="3719" y="406"/>
                    <a:pt x="3750" y="406"/>
                  </a:cubicBezTo>
                  <a:cubicBezTo>
                    <a:pt x="4000" y="563"/>
                    <a:pt x="4188" y="938"/>
                    <a:pt x="4188" y="1219"/>
                  </a:cubicBezTo>
                  <a:close/>
                </a:path>
              </a:pathLst>
            </a:custGeom>
            <a:solidFill>
              <a:schemeClr val="tx2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71372" y="377028"/>
              <a:ext cx="160243" cy="17661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25" h="2342">
                  <a:moveTo>
                    <a:pt x="0" y="0"/>
                  </a:moveTo>
                  <a:lnTo>
                    <a:pt x="656" y="0"/>
                  </a:lnTo>
                  <a:lnTo>
                    <a:pt x="656" y="875"/>
                  </a:lnTo>
                  <a:lnTo>
                    <a:pt x="1500" y="875"/>
                  </a:lnTo>
                  <a:lnTo>
                    <a:pt x="1500" y="0"/>
                  </a:lnTo>
                  <a:lnTo>
                    <a:pt x="2125" y="0"/>
                  </a:lnTo>
                  <a:lnTo>
                    <a:pt x="2125" y="2342"/>
                  </a:lnTo>
                  <a:lnTo>
                    <a:pt x="1500" y="2342"/>
                  </a:lnTo>
                  <a:lnTo>
                    <a:pt x="1500" y="1468"/>
                  </a:lnTo>
                  <a:lnTo>
                    <a:pt x="656" y="1468"/>
                  </a:lnTo>
                  <a:lnTo>
                    <a:pt x="656" y="2342"/>
                  </a:lnTo>
                  <a:lnTo>
                    <a:pt x="0" y="2342"/>
                  </a:ln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545873" y="414750"/>
              <a:ext cx="138968" cy="143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43" h="1905">
                  <a:moveTo>
                    <a:pt x="0" y="937"/>
                  </a:moveTo>
                  <a:cubicBezTo>
                    <a:pt x="0" y="406"/>
                    <a:pt x="406" y="0"/>
                    <a:pt x="937" y="0"/>
                  </a:cubicBezTo>
                  <a:cubicBezTo>
                    <a:pt x="1562" y="0"/>
                    <a:pt x="1843" y="468"/>
                    <a:pt x="1843" y="1000"/>
                  </a:cubicBezTo>
                  <a:cubicBezTo>
                    <a:pt x="1843" y="1031"/>
                    <a:pt x="1843" y="1062"/>
                    <a:pt x="1843" y="1125"/>
                  </a:cubicBezTo>
                  <a:cubicBezTo>
                    <a:pt x="625" y="1125"/>
                    <a:pt x="625" y="1125"/>
                    <a:pt x="625" y="1125"/>
                  </a:cubicBezTo>
                  <a:cubicBezTo>
                    <a:pt x="687" y="1312"/>
                    <a:pt x="812" y="1406"/>
                    <a:pt x="1031" y="1406"/>
                  </a:cubicBezTo>
                  <a:cubicBezTo>
                    <a:pt x="1187" y="1406"/>
                    <a:pt x="1281" y="1375"/>
                    <a:pt x="1437" y="1218"/>
                  </a:cubicBezTo>
                  <a:cubicBezTo>
                    <a:pt x="1781" y="1531"/>
                    <a:pt x="1781" y="1531"/>
                    <a:pt x="1781" y="1531"/>
                  </a:cubicBezTo>
                  <a:cubicBezTo>
                    <a:pt x="1593" y="1750"/>
                    <a:pt x="1343" y="1905"/>
                    <a:pt x="1000" y="1905"/>
                  </a:cubicBezTo>
                  <a:cubicBezTo>
                    <a:pt x="406" y="1905"/>
                    <a:pt x="0" y="1531"/>
                    <a:pt x="0" y="937"/>
                  </a:cubicBezTo>
                  <a:close/>
                  <a:moveTo>
                    <a:pt x="1250" y="781"/>
                  </a:moveTo>
                  <a:cubicBezTo>
                    <a:pt x="1250" y="593"/>
                    <a:pt x="1093" y="468"/>
                    <a:pt x="937" y="468"/>
                  </a:cubicBezTo>
                  <a:cubicBezTo>
                    <a:pt x="781" y="468"/>
                    <a:pt x="625" y="593"/>
                    <a:pt x="625" y="781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7847649" y="414750"/>
              <a:ext cx="89476" cy="13889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7" h="1842">
                  <a:moveTo>
                    <a:pt x="0" y="31"/>
                  </a:moveTo>
                  <a:cubicBezTo>
                    <a:pt x="625" y="31"/>
                    <a:pt x="625" y="31"/>
                    <a:pt x="625" y="31"/>
                  </a:cubicBezTo>
                  <a:cubicBezTo>
                    <a:pt x="625" y="406"/>
                    <a:pt x="625" y="406"/>
                    <a:pt x="625" y="406"/>
                  </a:cubicBezTo>
                  <a:cubicBezTo>
                    <a:pt x="718" y="156"/>
                    <a:pt x="906" y="0"/>
                    <a:pt x="1187" y="0"/>
                  </a:cubicBezTo>
                  <a:cubicBezTo>
                    <a:pt x="1187" y="687"/>
                    <a:pt x="1187" y="687"/>
                    <a:pt x="1187" y="687"/>
                  </a:cubicBezTo>
                  <a:cubicBezTo>
                    <a:pt x="1156" y="687"/>
                    <a:pt x="1156" y="687"/>
                    <a:pt x="1156" y="687"/>
                  </a:cubicBezTo>
                  <a:cubicBezTo>
                    <a:pt x="812" y="687"/>
                    <a:pt x="625" y="875"/>
                    <a:pt x="625" y="1281"/>
                  </a:cubicBezTo>
                  <a:cubicBezTo>
                    <a:pt x="625" y="1842"/>
                    <a:pt x="625" y="1842"/>
                    <a:pt x="625" y="1842"/>
                  </a:cubicBezTo>
                  <a:cubicBezTo>
                    <a:pt x="0" y="1842"/>
                    <a:pt x="0" y="1842"/>
                    <a:pt x="0" y="1842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7951309" y="381705"/>
              <a:ext cx="96568" cy="1743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81" h="2312">
                  <a:moveTo>
                    <a:pt x="218" y="1719"/>
                  </a:moveTo>
                  <a:cubicBezTo>
                    <a:pt x="218" y="1000"/>
                    <a:pt x="218" y="1000"/>
                    <a:pt x="218" y="1000"/>
                  </a:cubicBezTo>
                  <a:cubicBezTo>
                    <a:pt x="0" y="1000"/>
                    <a:pt x="0" y="1000"/>
                    <a:pt x="0" y="1000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18" y="469"/>
                    <a:pt x="218" y="469"/>
                    <a:pt x="218" y="46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843" y="0"/>
                    <a:pt x="843" y="0"/>
                    <a:pt x="843" y="0"/>
                  </a:cubicBezTo>
                  <a:cubicBezTo>
                    <a:pt x="843" y="469"/>
                    <a:pt x="843" y="469"/>
                    <a:pt x="843" y="469"/>
                  </a:cubicBezTo>
                  <a:cubicBezTo>
                    <a:pt x="1281" y="469"/>
                    <a:pt x="1281" y="469"/>
                    <a:pt x="1281" y="469"/>
                  </a:cubicBezTo>
                  <a:cubicBezTo>
                    <a:pt x="1281" y="1000"/>
                    <a:pt x="1281" y="1000"/>
                    <a:pt x="1281" y="1000"/>
                  </a:cubicBezTo>
                  <a:cubicBezTo>
                    <a:pt x="843" y="1000"/>
                    <a:pt x="843" y="1000"/>
                    <a:pt x="843" y="1000"/>
                  </a:cubicBezTo>
                  <a:cubicBezTo>
                    <a:pt x="843" y="1594"/>
                    <a:pt x="843" y="1594"/>
                    <a:pt x="843" y="1594"/>
                  </a:cubicBezTo>
                  <a:cubicBezTo>
                    <a:pt x="843" y="1719"/>
                    <a:pt x="906" y="1780"/>
                    <a:pt x="1031" y="1780"/>
                  </a:cubicBezTo>
                  <a:cubicBezTo>
                    <a:pt x="1125" y="1780"/>
                    <a:pt x="1187" y="1750"/>
                    <a:pt x="1281" y="1719"/>
                  </a:cubicBezTo>
                  <a:cubicBezTo>
                    <a:pt x="1281" y="2218"/>
                    <a:pt x="1281" y="2218"/>
                    <a:pt x="1281" y="2218"/>
                  </a:cubicBezTo>
                  <a:cubicBezTo>
                    <a:pt x="1156" y="2280"/>
                    <a:pt x="1000" y="2312"/>
                    <a:pt x="843" y="2312"/>
                  </a:cubicBezTo>
                  <a:cubicBezTo>
                    <a:pt x="437" y="2312"/>
                    <a:pt x="218" y="2155"/>
                    <a:pt x="218" y="1719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298267" y="365183"/>
              <a:ext cx="51830" cy="494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8" h="657">
                  <a:moveTo>
                    <a:pt x="344" y="0"/>
                  </a:moveTo>
                  <a:cubicBezTo>
                    <a:pt x="157" y="0"/>
                    <a:pt x="0" y="157"/>
                    <a:pt x="0" y="344"/>
                  </a:cubicBezTo>
                  <a:cubicBezTo>
                    <a:pt x="0" y="532"/>
                    <a:pt x="157" y="657"/>
                    <a:pt x="344" y="657"/>
                  </a:cubicBezTo>
                  <a:cubicBezTo>
                    <a:pt x="532" y="657"/>
                    <a:pt x="688" y="532"/>
                    <a:pt x="688" y="344"/>
                  </a:cubicBezTo>
                  <a:cubicBezTo>
                    <a:pt x="688" y="157"/>
                    <a:pt x="532" y="0"/>
                    <a:pt x="344" y="0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689669" y="414750"/>
              <a:ext cx="139043" cy="143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44" h="1905">
                  <a:moveTo>
                    <a:pt x="1844" y="937"/>
                  </a:moveTo>
                  <a:cubicBezTo>
                    <a:pt x="1844" y="375"/>
                    <a:pt x="1437" y="0"/>
                    <a:pt x="875" y="0"/>
                  </a:cubicBezTo>
                  <a:cubicBezTo>
                    <a:pt x="500" y="0"/>
                    <a:pt x="250" y="156"/>
                    <a:pt x="62" y="375"/>
                  </a:cubicBezTo>
                  <a:cubicBezTo>
                    <a:pt x="437" y="656"/>
                    <a:pt x="437" y="656"/>
                    <a:pt x="437" y="656"/>
                  </a:cubicBezTo>
                  <a:cubicBezTo>
                    <a:pt x="562" y="531"/>
                    <a:pt x="687" y="468"/>
                    <a:pt x="844" y="468"/>
                  </a:cubicBezTo>
                  <a:cubicBezTo>
                    <a:pt x="1031" y="468"/>
                    <a:pt x="1156" y="562"/>
                    <a:pt x="1219" y="781"/>
                  </a:cubicBezTo>
                  <a:cubicBezTo>
                    <a:pt x="812" y="781"/>
                    <a:pt x="812" y="781"/>
                    <a:pt x="812" y="781"/>
                  </a:cubicBezTo>
                  <a:cubicBezTo>
                    <a:pt x="281" y="781"/>
                    <a:pt x="0" y="968"/>
                    <a:pt x="0" y="1343"/>
                  </a:cubicBezTo>
                  <a:cubicBezTo>
                    <a:pt x="0" y="1718"/>
                    <a:pt x="250" y="1905"/>
                    <a:pt x="687" y="1905"/>
                  </a:cubicBezTo>
                  <a:cubicBezTo>
                    <a:pt x="937" y="1905"/>
                    <a:pt x="1125" y="1811"/>
                    <a:pt x="1219" y="1687"/>
                  </a:cubicBezTo>
                  <a:cubicBezTo>
                    <a:pt x="1219" y="1842"/>
                    <a:pt x="1219" y="1842"/>
                    <a:pt x="1219" y="1842"/>
                  </a:cubicBezTo>
                  <a:cubicBezTo>
                    <a:pt x="1844" y="1842"/>
                    <a:pt x="1844" y="1842"/>
                    <a:pt x="1844" y="1842"/>
                  </a:cubicBezTo>
                  <a:cubicBezTo>
                    <a:pt x="1844" y="968"/>
                    <a:pt x="1844" y="968"/>
                    <a:pt x="1844" y="968"/>
                  </a:cubicBezTo>
                  <a:close/>
                  <a:moveTo>
                    <a:pt x="875" y="1500"/>
                  </a:moveTo>
                  <a:cubicBezTo>
                    <a:pt x="719" y="1500"/>
                    <a:pt x="625" y="1406"/>
                    <a:pt x="625" y="1281"/>
                  </a:cubicBezTo>
                  <a:cubicBezTo>
                    <a:pt x="625" y="1187"/>
                    <a:pt x="719" y="1125"/>
                    <a:pt x="875" y="1125"/>
                  </a:cubicBezTo>
                  <a:cubicBezTo>
                    <a:pt x="1219" y="1125"/>
                    <a:pt x="1219" y="1125"/>
                    <a:pt x="1219" y="1125"/>
                  </a:cubicBezTo>
                  <a:cubicBezTo>
                    <a:pt x="1219" y="1218"/>
                    <a:pt x="1187" y="1468"/>
                    <a:pt x="875" y="1500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8073905" y="379366"/>
              <a:ext cx="164920" cy="176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87" h="2343">
                  <a:moveTo>
                    <a:pt x="0" y="125"/>
                  </a:moveTo>
                  <a:cubicBezTo>
                    <a:pt x="0" y="62"/>
                    <a:pt x="62" y="0"/>
                    <a:pt x="125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18" y="0"/>
                    <a:pt x="250" y="31"/>
                    <a:pt x="281" y="62"/>
                  </a:cubicBezTo>
                  <a:cubicBezTo>
                    <a:pt x="1093" y="1312"/>
                    <a:pt x="1093" y="1312"/>
                    <a:pt x="1093" y="1312"/>
                  </a:cubicBezTo>
                  <a:cubicBezTo>
                    <a:pt x="1906" y="62"/>
                    <a:pt x="1906" y="62"/>
                    <a:pt x="1906" y="62"/>
                  </a:cubicBezTo>
                  <a:cubicBezTo>
                    <a:pt x="1937" y="31"/>
                    <a:pt x="2000" y="0"/>
                    <a:pt x="2031" y="0"/>
                  </a:cubicBezTo>
                  <a:cubicBezTo>
                    <a:pt x="2062" y="0"/>
                    <a:pt x="2062" y="0"/>
                    <a:pt x="2062" y="0"/>
                  </a:cubicBezTo>
                  <a:cubicBezTo>
                    <a:pt x="2125" y="0"/>
                    <a:pt x="2187" y="62"/>
                    <a:pt x="2187" y="125"/>
                  </a:cubicBezTo>
                  <a:cubicBezTo>
                    <a:pt x="2187" y="2218"/>
                    <a:pt x="2187" y="2218"/>
                    <a:pt x="2187" y="2218"/>
                  </a:cubicBezTo>
                  <a:cubicBezTo>
                    <a:pt x="2187" y="2280"/>
                    <a:pt x="2125" y="2343"/>
                    <a:pt x="2062" y="2343"/>
                  </a:cubicBezTo>
                  <a:cubicBezTo>
                    <a:pt x="2000" y="2343"/>
                    <a:pt x="1937" y="2280"/>
                    <a:pt x="1937" y="2218"/>
                  </a:cubicBezTo>
                  <a:cubicBezTo>
                    <a:pt x="1937" y="500"/>
                    <a:pt x="1937" y="500"/>
                    <a:pt x="1937" y="500"/>
                  </a:cubicBezTo>
                  <a:cubicBezTo>
                    <a:pt x="1187" y="1562"/>
                    <a:pt x="1187" y="1562"/>
                    <a:pt x="1187" y="1562"/>
                  </a:cubicBezTo>
                  <a:cubicBezTo>
                    <a:pt x="1187" y="1625"/>
                    <a:pt x="1125" y="1625"/>
                    <a:pt x="1093" y="1625"/>
                  </a:cubicBezTo>
                  <a:cubicBezTo>
                    <a:pt x="1062" y="1625"/>
                    <a:pt x="1000" y="1625"/>
                    <a:pt x="968" y="1562"/>
                  </a:cubicBezTo>
                  <a:cubicBezTo>
                    <a:pt x="250" y="500"/>
                    <a:pt x="250" y="500"/>
                    <a:pt x="250" y="500"/>
                  </a:cubicBezTo>
                  <a:cubicBezTo>
                    <a:pt x="250" y="2218"/>
                    <a:pt x="250" y="2218"/>
                    <a:pt x="250" y="2218"/>
                  </a:cubicBezTo>
                  <a:cubicBezTo>
                    <a:pt x="250" y="2280"/>
                    <a:pt x="187" y="2343"/>
                    <a:pt x="125" y="2343"/>
                  </a:cubicBezTo>
                  <a:cubicBezTo>
                    <a:pt x="62" y="2343"/>
                    <a:pt x="0" y="2280"/>
                    <a:pt x="0" y="2218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8278961" y="381705"/>
              <a:ext cx="129613" cy="171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9" h="2280">
                  <a:moveTo>
                    <a:pt x="0" y="2155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0" y="31"/>
                    <a:pt x="63" y="0"/>
                    <a:pt x="125" y="0"/>
                  </a:cubicBezTo>
                  <a:cubicBezTo>
                    <a:pt x="1563" y="0"/>
                    <a:pt x="1563" y="0"/>
                    <a:pt x="1563" y="0"/>
                  </a:cubicBezTo>
                  <a:cubicBezTo>
                    <a:pt x="1625" y="0"/>
                    <a:pt x="1688" y="31"/>
                    <a:pt x="1688" y="94"/>
                  </a:cubicBezTo>
                  <a:cubicBezTo>
                    <a:pt x="1688" y="156"/>
                    <a:pt x="1625" y="219"/>
                    <a:pt x="1563" y="219"/>
                  </a:cubicBezTo>
                  <a:cubicBezTo>
                    <a:pt x="282" y="219"/>
                    <a:pt x="282" y="219"/>
                    <a:pt x="282" y="219"/>
                  </a:cubicBezTo>
                  <a:cubicBezTo>
                    <a:pt x="282" y="1000"/>
                    <a:pt x="282" y="1000"/>
                    <a:pt x="282" y="1000"/>
                  </a:cubicBezTo>
                  <a:cubicBezTo>
                    <a:pt x="1407" y="1000"/>
                    <a:pt x="1407" y="1000"/>
                    <a:pt x="1407" y="1000"/>
                  </a:cubicBezTo>
                  <a:cubicBezTo>
                    <a:pt x="1500" y="1000"/>
                    <a:pt x="1532" y="1063"/>
                    <a:pt x="1532" y="1125"/>
                  </a:cubicBezTo>
                  <a:cubicBezTo>
                    <a:pt x="1532" y="1188"/>
                    <a:pt x="1500" y="1250"/>
                    <a:pt x="1407" y="1250"/>
                  </a:cubicBezTo>
                  <a:cubicBezTo>
                    <a:pt x="282" y="1250"/>
                    <a:pt x="282" y="1250"/>
                    <a:pt x="282" y="1250"/>
                  </a:cubicBezTo>
                  <a:cubicBezTo>
                    <a:pt x="282" y="2062"/>
                    <a:pt x="282" y="2062"/>
                    <a:pt x="282" y="2062"/>
                  </a:cubicBezTo>
                  <a:cubicBezTo>
                    <a:pt x="1594" y="2062"/>
                    <a:pt x="1594" y="2062"/>
                    <a:pt x="1594" y="2062"/>
                  </a:cubicBezTo>
                  <a:cubicBezTo>
                    <a:pt x="1657" y="2062"/>
                    <a:pt x="1719" y="2093"/>
                    <a:pt x="1719" y="2187"/>
                  </a:cubicBezTo>
                  <a:cubicBezTo>
                    <a:pt x="1719" y="2249"/>
                    <a:pt x="1657" y="2280"/>
                    <a:pt x="1594" y="2280"/>
                  </a:cubicBezTo>
                  <a:cubicBezTo>
                    <a:pt x="125" y="2280"/>
                    <a:pt x="125" y="2280"/>
                    <a:pt x="125" y="2280"/>
                  </a:cubicBezTo>
                  <a:cubicBezTo>
                    <a:pt x="63" y="2280"/>
                    <a:pt x="0" y="2218"/>
                    <a:pt x="0" y="2155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8436941" y="381705"/>
              <a:ext cx="153151" cy="171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1" h="2280">
                  <a:moveTo>
                    <a:pt x="781" y="2062"/>
                  </a:moveTo>
                  <a:cubicBezTo>
                    <a:pt x="1375" y="2062"/>
                    <a:pt x="1750" y="1656"/>
                    <a:pt x="1750" y="1156"/>
                  </a:cubicBezTo>
                  <a:cubicBezTo>
                    <a:pt x="1750" y="1125"/>
                    <a:pt x="1750" y="1125"/>
                    <a:pt x="1750" y="1125"/>
                  </a:cubicBezTo>
                  <a:cubicBezTo>
                    <a:pt x="1750" y="625"/>
                    <a:pt x="1375" y="219"/>
                    <a:pt x="781" y="219"/>
                  </a:cubicBezTo>
                  <a:cubicBezTo>
                    <a:pt x="250" y="219"/>
                    <a:pt x="250" y="219"/>
                    <a:pt x="250" y="219"/>
                  </a:cubicBezTo>
                  <a:cubicBezTo>
                    <a:pt x="250" y="2062"/>
                    <a:pt x="250" y="2062"/>
                    <a:pt x="250" y="2062"/>
                  </a:cubicBezTo>
                  <a:close/>
                  <a:moveTo>
                    <a:pt x="0" y="125"/>
                  </a:moveTo>
                  <a:cubicBezTo>
                    <a:pt x="0" y="31"/>
                    <a:pt x="63" y="0"/>
                    <a:pt x="125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1531" y="0"/>
                    <a:pt x="2031" y="469"/>
                    <a:pt x="2031" y="1125"/>
                  </a:cubicBezTo>
                  <a:cubicBezTo>
                    <a:pt x="2031" y="1780"/>
                    <a:pt x="1531" y="2280"/>
                    <a:pt x="781" y="2280"/>
                  </a:cubicBezTo>
                  <a:cubicBezTo>
                    <a:pt x="125" y="2280"/>
                    <a:pt x="125" y="2280"/>
                    <a:pt x="125" y="2280"/>
                  </a:cubicBezTo>
                  <a:cubicBezTo>
                    <a:pt x="63" y="2280"/>
                    <a:pt x="0" y="2218"/>
                    <a:pt x="0" y="2155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8623212" y="379366"/>
              <a:ext cx="21124" cy="176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2343">
                  <a:moveTo>
                    <a:pt x="0" y="125"/>
                  </a:moveTo>
                  <a:cubicBezTo>
                    <a:pt x="0" y="62"/>
                    <a:pt x="62" y="0"/>
                    <a:pt x="156" y="0"/>
                  </a:cubicBezTo>
                  <a:cubicBezTo>
                    <a:pt x="219" y="0"/>
                    <a:pt x="281" y="62"/>
                    <a:pt x="281" y="125"/>
                  </a:cubicBezTo>
                  <a:cubicBezTo>
                    <a:pt x="281" y="2218"/>
                    <a:pt x="281" y="2218"/>
                    <a:pt x="281" y="2218"/>
                  </a:cubicBezTo>
                  <a:cubicBezTo>
                    <a:pt x="281" y="2280"/>
                    <a:pt x="219" y="2343"/>
                    <a:pt x="156" y="2343"/>
                  </a:cubicBezTo>
                  <a:cubicBezTo>
                    <a:pt x="62" y="2343"/>
                    <a:pt x="0" y="2280"/>
                    <a:pt x="0" y="2218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8672703" y="379366"/>
              <a:ext cx="169673" cy="176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50" h="2343">
                  <a:moveTo>
                    <a:pt x="1656" y="1469"/>
                  </a:moveTo>
                  <a:cubicBezTo>
                    <a:pt x="1125" y="312"/>
                    <a:pt x="1125" y="312"/>
                    <a:pt x="1125" y="312"/>
                  </a:cubicBezTo>
                  <a:cubicBezTo>
                    <a:pt x="594" y="1469"/>
                    <a:pt x="594" y="1469"/>
                    <a:pt x="594" y="1469"/>
                  </a:cubicBezTo>
                  <a:close/>
                  <a:moveTo>
                    <a:pt x="0" y="2155"/>
                  </a:moveTo>
                  <a:cubicBezTo>
                    <a:pt x="938" y="94"/>
                    <a:pt x="938" y="94"/>
                    <a:pt x="938" y="94"/>
                  </a:cubicBezTo>
                  <a:cubicBezTo>
                    <a:pt x="969" y="31"/>
                    <a:pt x="1031" y="0"/>
                    <a:pt x="1125" y="0"/>
                  </a:cubicBezTo>
                  <a:cubicBezTo>
                    <a:pt x="1219" y="0"/>
                    <a:pt x="1250" y="31"/>
                    <a:pt x="1281" y="94"/>
                  </a:cubicBezTo>
                  <a:cubicBezTo>
                    <a:pt x="2219" y="2155"/>
                    <a:pt x="2219" y="2155"/>
                    <a:pt x="2219" y="2155"/>
                  </a:cubicBezTo>
                  <a:cubicBezTo>
                    <a:pt x="2219" y="2155"/>
                    <a:pt x="2250" y="2186"/>
                    <a:pt x="2250" y="2218"/>
                  </a:cubicBezTo>
                  <a:cubicBezTo>
                    <a:pt x="2250" y="2280"/>
                    <a:pt x="2188" y="2343"/>
                    <a:pt x="2125" y="2343"/>
                  </a:cubicBezTo>
                  <a:cubicBezTo>
                    <a:pt x="2063" y="2343"/>
                    <a:pt x="2000" y="2280"/>
                    <a:pt x="2000" y="2249"/>
                  </a:cubicBezTo>
                  <a:cubicBezTo>
                    <a:pt x="1750" y="1719"/>
                    <a:pt x="1750" y="1719"/>
                    <a:pt x="1750" y="1719"/>
                  </a:cubicBezTo>
                  <a:cubicBezTo>
                    <a:pt x="469" y="1719"/>
                    <a:pt x="469" y="1719"/>
                    <a:pt x="469" y="1719"/>
                  </a:cubicBezTo>
                  <a:cubicBezTo>
                    <a:pt x="250" y="2249"/>
                    <a:pt x="250" y="2249"/>
                    <a:pt x="250" y="2249"/>
                  </a:cubicBezTo>
                  <a:cubicBezTo>
                    <a:pt x="219" y="2311"/>
                    <a:pt x="188" y="2343"/>
                    <a:pt x="125" y="2343"/>
                  </a:cubicBezTo>
                  <a:cubicBezTo>
                    <a:pt x="63" y="2343"/>
                    <a:pt x="0" y="2280"/>
                    <a:pt x="0" y="2218"/>
                  </a:cubicBezTo>
                  <a:cubicBezTo>
                    <a:pt x="0" y="2186"/>
                    <a:pt x="0" y="2186"/>
                    <a:pt x="0" y="2155"/>
                  </a:cubicBezTo>
                  <a:close/>
                </a:path>
              </a:pathLst>
            </a:custGeom>
            <a:solidFill>
              <a:srgbClr val="919396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7298267" y="426519"/>
              <a:ext cx="51830" cy="1271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8" h="1687">
                  <a:moveTo>
                    <a:pt x="375" y="0"/>
                  </a:moveTo>
                  <a:cubicBezTo>
                    <a:pt x="344" y="0"/>
                    <a:pt x="344" y="0"/>
                    <a:pt x="344" y="0"/>
                  </a:cubicBezTo>
                  <a:cubicBezTo>
                    <a:pt x="157" y="0"/>
                    <a:pt x="0" y="156"/>
                    <a:pt x="0" y="344"/>
                  </a:cubicBezTo>
                  <a:cubicBezTo>
                    <a:pt x="0" y="1687"/>
                    <a:pt x="0" y="1687"/>
                    <a:pt x="0" y="1687"/>
                  </a:cubicBezTo>
                  <a:cubicBezTo>
                    <a:pt x="688" y="1687"/>
                    <a:pt x="688" y="1687"/>
                    <a:pt x="688" y="1687"/>
                  </a:cubicBezTo>
                  <a:cubicBezTo>
                    <a:pt x="688" y="344"/>
                    <a:pt x="688" y="344"/>
                    <a:pt x="688" y="344"/>
                  </a:cubicBezTo>
                  <a:cubicBezTo>
                    <a:pt x="688" y="156"/>
                    <a:pt x="532" y="0"/>
                    <a:pt x="375" y="0"/>
                  </a:cubicBezTo>
                  <a:close/>
                </a:path>
              </a:pathLst>
            </a:custGeom>
            <a:solidFill>
              <a:schemeClr val="tx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</a:lstStyle>
            <a:p>
              <a:pPr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6378130" y="4025462"/>
            <a:ext cx="1942528" cy="0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"/>
          <p:cNvSpPr txBox="1">
            <a:spLocks/>
          </p:cNvSpPr>
          <p:nvPr/>
        </p:nvSpPr>
        <p:spPr>
          <a:xfrm>
            <a:off x="5738096" y="4348486"/>
            <a:ext cx="3245267" cy="2363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+mj-lt"/>
              <a:buNone/>
              <a:defRPr sz="1200" b="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2" indent="-342900" algn="l" defTabSz="457200" rtl="0" eaLnBrk="1" latinLnBrk="0" hangingPunct="1">
              <a:spcBef>
                <a:spcPct val="20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4550" indent="-342900" algn="l" defTabSz="457200" rtl="0" eaLnBrk="1" latinLnBrk="0" hangingPunct="1">
              <a:spcBef>
                <a:spcPct val="20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342900" algn="l" defTabSz="522288" rtl="0" eaLnBrk="1" latinLnBrk="0" hangingPunct="1">
              <a:spcBef>
                <a:spcPct val="20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342900" algn="l" defTabSz="1298575" rtl="0" eaLnBrk="1" latinLnBrk="0" hangingPunct="1">
              <a:spcBef>
                <a:spcPct val="20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Terri </a:t>
            </a:r>
            <a:r>
              <a:rPr lang="en-US" dirty="0" err="1"/>
              <a:t>Ilgen</a:t>
            </a:r>
            <a:endParaRPr lang="en-US" dirty="0"/>
          </a:p>
          <a:p>
            <a:r>
              <a:rPr lang="en-US" dirty="0"/>
              <a:t>terriilgen@iheartmedia.com</a:t>
            </a:r>
          </a:p>
        </p:txBody>
      </p:sp>
      <p:sp>
        <p:nvSpPr>
          <p:cNvPr id="28" name="Text Placeholder 106"/>
          <p:cNvSpPr txBox="1">
            <a:spLocks/>
          </p:cNvSpPr>
          <p:nvPr/>
        </p:nvSpPr>
        <p:spPr>
          <a:xfrm>
            <a:off x="5791772" y="740615"/>
            <a:ext cx="3105150" cy="6448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+mj-lt"/>
              <a:buNone/>
              <a:defRPr sz="1200" b="0" kern="1200" spc="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2" indent="-342900" algn="l" defTabSz="457200" rtl="0" eaLnBrk="1" latinLnBrk="0" hangingPunct="1">
              <a:spcBef>
                <a:spcPct val="20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4550" indent="-342900" algn="l" defTabSz="457200" rtl="0" eaLnBrk="1" latinLnBrk="0" hangingPunct="1">
              <a:spcBef>
                <a:spcPct val="20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342900" algn="l" defTabSz="522288" rtl="0" eaLnBrk="1" latinLnBrk="0" hangingPunct="1">
              <a:spcBef>
                <a:spcPct val="20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9538" indent="-342900" algn="l" defTabSz="1298575" rtl="0" eaLnBrk="1" latinLnBrk="0" hangingPunct="1">
              <a:spcBef>
                <a:spcPct val="20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Valentine’s Promotion Recap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3" y="992249"/>
            <a:ext cx="3955309" cy="303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2832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74558" y="887804"/>
            <a:ext cx="5063337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 algn="ctr"/>
            <a:r>
              <a:rPr lang="en-US" dirty="0">
                <a:latin typeface="+mj-lt"/>
              </a:rPr>
              <a:t>Concept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Valentine’s Day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4" r="-5354"/>
          <a:stretch>
            <a:fillRect/>
          </a:stretch>
        </p:blipFill>
        <p:spPr>
          <a:xfrm>
            <a:off x="547644" y="1727905"/>
            <a:ext cx="2355044" cy="19086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65" y="1576226"/>
            <a:ext cx="5292024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758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Valentine’s Day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39432" y="1475734"/>
            <a:ext cx="1160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Homepage</a:t>
            </a:r>
          </a:p>
        </p:txBody>
      </p:sp>
      <p:pic>
        <p:nvPicPr>
          <p:cNvPr id="2050" name="Picture 2" descr="C:\Users\ccrtpa1frb\AppData\Local\Microsoft\Windows\INetCache\Content.Outlook\X7PJE1XQ\Screen Shot 2018-05-08 at 1.48.10 PM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77" y="1342251"/>
            <a:ext cx="3979817" cy="19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47" y="2485386"/>
            <a:ext cx="3704148" cy="221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4" r="-5354"/>
          <a:stretch>
            <a:fillRect/>
          </a:stretch>
        </p:blipFill>
        <p:spPr>
          <a:xfrm>
            <a:off x="7813957" y="4137216"/>
            <a:ext cx="899847" cy="7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533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286376" y="208351"/>
            <a:ext cx="3883130" cy="425823"/>
          </a:xfrm>
        </p:spPr>
        <p:txBody>
          <a:bodyPr/>
          <a:lstStyle/>
          <a:p>
            <a:r>
              <a:rPr lang="en-US" dirty="0"/>
              <a:t>Spot Times for Julie’s Interviews</a:t>
            </a:r>
          </a:p>
        </p:txBody>
      </p:sp>
      <p:pic>
        <p:nvPicPr>
          <p:cNvPr id="3074" name="Picture 2" descr="C:\Users\ccrtpa1frb\AppData\Local\Microsoft\Windows\INetCache\Content.Outlook\X7PJE1XQ\Spot times Julie interview Valentines.JPG"/>
          <p:cNvPicPr>
            <a:picLocks noGrp="1" noChangeAspect="1" noChangeArrowheads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3398"/>
          <a:stretch>
            <a:fillRect/>
          </a:stretch>
        </p:blipFill>
        <p:spPr bwMode="auto">
          <a:xfrm>
            <a:off x="2115251" y="855514"/>
            <a:ext cx="4923577" cy="408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1131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3890387"/>
            <a:ext cx="9144000" cy="235449"/>
          </a:xfrm>
          <a:prstGeom prst="rect">
            <a:avLst/>
          </a:prstGeom>
          <a:noFill/>
        </p:spPr>
        <p:txBody>
          <a:bodyPr wrap="square" lIns="68580" tIns="34290" rIns="68580" bIns="34290" anchor="t" anchorCtr="1">
            <a:spAutoFit/>
          </a:bodyPr>
          <a:lstStyle/>
          <a:p>
            <a:pPr algn="r" defTabSz="457189">
              <a:lnSpc>
                <a:spcPct val="90000"/>
              </a:lnSpc>
            </a:pPr>
            <a:r>
              <a:rPr lang="en-US" sz="1200" b="1" spc="300" dirty="0">
                <a:solidFill>
                  <a:srgbClr val="000000"/>
                </a:solidFill>
                <a:cs typeface="Century Gothic"/>
              </a:rPr>
              <a:t>Terri </a:t>
            </a:r>
            <a:r>
              <a:rPr lang="en-US" sz="1200" b="1" spc="300" dirty="0" err="1">
                <a:solidFill>
                  <a:srgbClr val="000000"/>
                </a:solidFill>
                <a:cs typeface="Century Gothic"/>
              </a:rPr>
              <a:t>Ilgen</a:t>
            </a:r>
            <a:endParaRPr lang="en-US" sz="1200" b="1" spc="300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" y="4202945"/>
            <a:ext cx="9144000" cy="235449"/>
          </a:xfrm>
          <a:prstGeom prst="rect">
            <a:avLst/>
          </a:prstGeom>
          <a:noFill/>
        </p:spPr>
        <p:txBody>
          <a:bodyPr wrap="square" lIns="68580" tIns="34290" rIns="68580" bIns="34290" anchor="t" anchorCtr="1">
            <a:spAutoFit/>
          </a:bodyPr>
          <a:lstStyle/>
          <a:p>
            <a:pPr algn="ctr" defTabSz="457189">
              <a:lnSpc>
                <a:spcPct val="90000"/>
              </a:lnSpc>
            </a:pPr>
            <a:r>
              <a:rPr lang="en-US" sz="1200" spc="300" dirty="0">
                <a:solidFill>
                  <a:srgbClr val="D4002A"/>
                </a:solidFill>
                <a:cs typeface="Century Gothic"/>
              </a:rPr>
              <a:t>terriilgen@iheartmedia.com</a:t>
            </a:r>
          </a:p>
        </p:txBody>
      </p:sp>
    </p:spTree>
    <p:extLst>
      <p:ext uri="{BB962C8B-B14F-4D97-AF65-F5344CB8AC3E}">
        <p14:creationId xmlns:p14="http://schemas.microsoft.com/office/powerpoint/2010/main" val="3588906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986" y="244059"/>
            <a:ext cx="2766662" cy="1016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011" y="3361246"/>
            <a:ext cx="2133381" cy="731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439" y="3253180"/>
            <a:ext cx="1582619" cy="9479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048" y="3246159"/>
            <a:ext cx="1408916" cy="1039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976" y="1489364"/>
            <a:ext cx="5055040" cy="1038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2597727"/>
            <a:ext cx="6858000" cy="369332"/>
          </a:xfrm>
          <a:prstGeom prst="rect">
            <a:avLst/>
          </a:prstGeom>
          <a:solidFill>
            <a:srgbClr val="ED394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>
                <a:solidFill>
                  <a:schemeClr val="bg1"/>
                </a:solidFill>
              </a:rPr>
              <a:t>Valentine’s Day &amp; Mother’s Day Promotions</a:t>
            </a:r>
          </a:p>
        </p:txBody>
      </p:sp>
    </p:spTree>
    <p:extLst>
      <p:ext uri="{BB962C8B-B14F-4D97-AF65-F5344CB8AC3E}">
        <p14:creationId xmlns:p14="http://schemas.microsoft.com/office/powerpoint/2010/main" val="4156639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" r="12324" b="54536"/>
          <a:stretch/>
        </p:blipFill>
        <p:spPr>
          <a:xfrm>
            <a:off x="1589427" y="1033212"/>
            <a:ext cx="2435321" cy="2416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" t="51314" r="3479" b="10556"/>
          <a:stretch/>
        </p:blipFill>
        <p:spPr>
          <a:xfrm>
            <a:off x="4599711" y="686291"/>
            <a:ext cx="2851545" cy="2339397"/>
          </a:xfrm>
          <a:prstGeom prst="rect">
            <a:avLst/>
          </a:prstGeom>
        </p:spPr>
      </p:pic>
      <p:pic>
        <p:nvPicPr>
          <p:cNvPr id="5" name="3B468C3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6495" y="4353760"/>
            <a:ext cx="365522" cy="365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356" y="3590075"/>
            <a:ext cx="2565461" cy="923330"/>
          </a:xfrm>
          <a:prstGeom prst="rect">
            <a:avLst/>
          </a:prstGeom>
          <a:solidFill>
            <a:srgbClr val="B5C67A"/>
          </a:solidFill>
          <a:ln w="38100">
            <a:solidFill>
              <a:srgbClr val="F1BD1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Gold &amp; Diamond Source</a:t>
            </a:r>
          </a:p>
          <a:p>
            <a:pPr algn="ctr"/>
            <a:r>
              <a:rPr lang="en-US" b="1" dirty="0"/>
              <a:t>Valentine's Promo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350328" y="3187661"/>
          <a:ext cx="3487448" cy="1706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1054">
                  <a:extLst>
                    <a:ext uri="{9D8B030D-6E8A-4147-A177-3AD203B41FA5}">
                      <a16:colId xmlns:a16="http://schemas.microsoft.com/office/drawing/2014/main" val="2116667527"/>
                    </a:ext>
                  </a:extLst>
                </a:gridCol>
                <a:gridCol w="464127">
                  <a:extLst>
                    <a:ext uri="{9D8B030D-6E8A-4147-A177-3AD203B41FA5}">
                      <a16:colId xmlns:a16="http://schemas.microsoft.com/office/drawing/2014/main" val="3180288909"/>
                    </a:ext>
                  </a:extLst>
                </a:gridCol>
                <a:gridCol w="471055">
                  <a:extLst>
                    <a:ext uri="{9D8B030D-6E8A-4147-A177-3AD203B41FA5}">
                      <a16:colId xmlns:a16="http://schemas.microsoft.com/office/drawing/2014/main" val="4038515877"/>
                    </a:ext>
                  </a:extLst>
                </a:gridCol>
                <a:gridCol w="377666">
                  <a:extLst>
                    <a:ext uri="{9D8B030D-6E8A-4147-A177-3AD203B41FA5}">
                      <a16:colId xmlns:a16="http://schemas.microsoft.com/office/drawing/2014/main" val="1752106727"/>
                    </a:ext>
                  </a:extLst>
                </a:gridCol>
                <a:gridCol w="474107">
                  <a:extLst>
                    <a:ext uri="{9D8B030D-6E8A-4147-A177-3AD203B41FA5}">
                      <a16:colId xmlns:a16="http://schemas.microsoft.com/office/drawing/2014/main" val="3327219018"/>
                    </a:ext>
                  </a:extLst>
                </a:gridCol>
                <a:gridCol w="377666">
                  <a:extLst>
                    <a:ext uri="{9D8B030D-6E8A-4147-A177-3AD203B41FA5}">
                      <a16:colId xmlns:a16="http://schemas.microsoft.com/office/drawing/2014/main" val="887694610"/>
                    </a:ext>
                  </a:extLst>
                </a:gridCol>
                <a:gridCol w="474107">
                  <a:extLst>
                    <a:ext uri="{9D8B030D-6E8A-4147-A177-3AD203B41FA5}">
                      <a16:colId xmlns:a16="http://schemas.microsoft.com/office/drawing/2014/main" val="1840119219"/>
                    </a:ext>
                  </a:extLst>
                </a:gridCol>
                <a:gridCol w="377666">
                  <a:extLst>
                    <a:ext uri="{9D8B030D-6E8A-4147-A177-3AD203B41FA5}">
                      <a16:colId xmlns:a16="http://schemas.microsoft.com/office/drawing/2014/main" val="4223971078"/>
                    </a:ext>
                  </a:extLst>
                </a:gridCol>
              </a:tblGrid>
              <a:tr h="251460">
                <a:tc gridSpan="8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2/9-2/11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24 spots per day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89533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Daypart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Spots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Daypart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Spots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Daypart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Spots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Daypart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Spots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11310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12a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12p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168503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354489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932618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321246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437945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80946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7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570" y="1016056"/>
            <a:ext cx="2432515" cy="2418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2256" y="3625913"/>
            <a:ext cx="5187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Julie Weintraub interview with Orlando and The Freak Show</a:t>
            </a:r>
          </a:p>
          <a:p>
            <a:endParaRPr lang="en-US" sz="1500" b="1" dirty="0"/>
          </a:p>
          <a:p>
            <a:r>
              <a:rPr lang="en-US" sz="1500" b="1" dirty="0"/>
              <a:t>                                   2/9/18 9:20 am </a:t>
            </a:r>
          </a:p>
        </p:txBody>
      </p:sp>
    </p:spTree>
    <p:extLst>
      <p:ext uri="{BB962C8B-B14F-4D97-AF65-F5344CB8AC3E}">
        <p14:creationId xmlns:p14="http://schemas.microsoft.com/office/powerpoint/2010/main" val="2418126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77" r="8205" b="44745"/>
          <a:stretch/>
        </p:blipFill>
        <p:spPr bwMode="auto">
          <a:xfrm>
            <a:off x="1143000" y="1053265"/>
            <a:ext cx="3075709" cy="36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500" t="28222" r="17361" b="10346"/>
          <a:stretch/>
        </p:blipFill>
        <p:spPr>
          <a:xfrm>
            <a:off x="5028590" y="39329"/>
            <a:ext cx="2940806" cy="314833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350328" y="3187661"/>
          <a:ext cx="3487448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1054">
                  <a:extLst>
                    <a:ext uri="{9D8B030D-6E8A-4147-A177-3AD203B41FA5}">
                      <a16:colId xmlns:a16="http://schemas.microsoft.com/office/drawing/2014/main" val="2116667527"/>
                    </a:ext>
                  </a:extLst>
                </a:gridCol>
                <a:gridCol w="464127">
                  <a:extLst>
                    <a:ext uri="{9D8B030D-6E8A-4147-A177-3AD203B41FA5}">
                      <a16:colId xmlns:a16="http://schemas.microsoft.com/office/drawing/2014/main" val="3180288909"/>
                    </a:ext>
                  </a:extLst>
                </a:gridCol>
                <a:gridCol w="471055">
                  <a:extLst>
                    <a:ext uri="{9D8B030D-6E8A-4147-A177-3AD203B41FA5}">
                      <a16:colId xmlns:a16="http://schemas.microsoft.com/office/drawing/2014/main" val="4038515877"/>
                    </a:ext>
                  </a:extLst>
                </a:gridCol>
                <a:gridCol w="377666">
                  <a:extLst>
                    <a:ext uri="{9D8B030D-6E8A-4147-A177-3AD203B41FA5}">
                      <a16:colId xmlns:a16="http://schemas.microsoft.com/office/drawing/2014/main" val="1752106727"/>
                    </a:ext>
                  </a:extLst>
                </a:gridCol>
                <a:gridCol w="474107">
                  <a:extLst>
                    <a:ext uri="{9D8B030D-6E8A-4147-A177-3AD203B41FA5}">
                      <a16:colId xmlns:a16="http://schemas.microsoft.com/office/drawing/2014/main" val="3327219018"/>
                    </a:ext>
                  </a:extLst>
                </a:gridCol>
                <a:gridCol w="377666">
                  <a:extLst>
                    <a:ext uri="{9D8B030D-6E8A-4147-A177-3AD203B41FA5}">
                      <a16:colId xmlns:a16="http://schemas.microsoft.com/office/drawing/2014/main" val="887694610"/>
                    </a:ext>
                  </a:extLst>
                </a:gridCol>
                <a:gridCol w="474107">
                  <a:extLst>
                    <a:ext uri="{9D8B030D-6E8A-4147-A177-3AD203B41FA5}">
                      <a16:colId xmlns:a16="http://schemas.microsoft.com/office/drawing/2014/main" val="1840119219"/>
                    </a:ext>
                  </a:extLst>
                </a:gridCol>
                <a:gridCol w="377666">
                  <a:extLst>
                    <a:ext uri="{9D8B030D-6E8A-4147-A177-3AD203B41FA5}">
                      <a16:colId xmlns:a16="http://schemas.microsoft.com/office/drawing/2014/main" val="4223971078"/>
                    </a:ext>
                  </a:extLst>
                </a:gridCol>
              </a:tblGrid>
              <a:tr h="251460">
                <a:tc gridSpan="8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2/7-2/12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24 spots per day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89533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Daypart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Spots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Daypart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Spots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Daypart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Spots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Daypart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Spots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11310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12a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12p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168503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354489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932618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321246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437945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1x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80946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71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88" t="5417" r="24343" b="21804"/>
          <a:stretch/>
        </p:blipFill>
        <p:spPr>
          <a:xfrm>
            <a:off x="1198418" y="1429597"/>
            <a:ext cx="3813837" cy="2967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752" y="507921"/>
            <a:ext cx="3921482" cy="805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7958" y="2790621"/>
            <a:ext cx="2747528" cy="2585323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February 7</a:t>
            </a:r>
            <a:r>
              <a:rPr lang="en-US" sz="1350" b="1" baseline="30000" dirty="0">
                <a:solidFill>
                  <a:schemeClr val="bg1"/>
                </a:solidFill>
              </a:rPr>
              <a:t>th</a:t>
            </a:r>
            <a:r>
              <a:rPr lang="en-US" sz="1350" b="1" dirty="0">
                <a:solidFill>
                  <a:schemeClr val="bg1"/>
                </a:solidFill>
              </a:rPr>
              <a:t>-12</a:t>
            </a:r>
            <a:r>
              <a:rPr lang="en-US" sz="1350" b="1" baseline="30000" dirty="0">
                <a:solidFill>
                  <a:schemeClr val="bg1"/>
                </a:solidFill>
              </a:rPr>
              <a:t>th</a:t>
            </a:r>
            <a:r>
              <a:rPr lang="en-US" sz="135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8x :30 spots 6a-12a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2/13		12:15pm; 12:30;12:45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2/12		12:20pm; 12:30;12:45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2/9		12:15pm; 12:30;12:45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2/8		12:15pm; 12:30;12:45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2/7		12:15pm; 12:30;12:45</a:t>
            </a:r>
          </a:p>
        </p:txBody>
      </p:sp>
      <p:pic>
        <p:nvPicPr>
          <p:cNvPr id="7" name="603269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1088" y="2210739"/>
            <a:ext cx="365522" cy="365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0121" y="1510888"/>
            <a:ext cx="2743200" cy="923330"/>
          </a:xfrm>
          <a:prstGeom prst="rect">
            <a:avLst/>
          </a:prstGeom>
          <a:solidFill>
            <a:srgbClr val="0279C3"/>
          </a:solidFill>
          <a:ln w="38100">
            <a:solidFill>
              <a:srgbClr val="B4111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Gold &amp; Diamond Source Valentine's Promo</a:t>
            </a:r>
          </a:p>
        </p:txBody>
      </p:sp>
    </p:spTree>
    <p:extLst>
      <p:ext uri="{BB962C8B-B14F-4D97-AF65-F5344CB8AC3E}">
        <p14:creationId xmlns:p14="http://schemas.microsoft.com/office/powerpoint/2010/main" val="5258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157744"/>
            <a:ext cx="6705600" cy="3698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ea typeface="Calibri" panose="020F0502020204030204" pitchFamily="34" charset="0"/>
              </a:rPr>
              <a:t>Promotional Outline </a:t>
            </a:r>
          </a:p>
          <a:p>
            <a:r>
              <a:rPr lang="en-US" sz="1050" b="1" dirty="0">
                <a:solidFill>
                  <a:srgbClr val="000000"/>
                </a:solidFill>
                <a:ea typeface="Calibri" panose="020F0502020204030204" pitchFamily="34" charset="0"/>
              </a:rPr>
              <a:t>GOLD AND DIAMOND SOURCE (VALENTINES DAY) </a:t>
            </a:r>
          </a:p>
          <a:p>
            <a:r>
              <a:rPr lang="en-US" sz="1050" b="1" dirty="0">
                <a:solidFill>
                  <a:srgbClr val="000000"/>
                </a:solidFill>
                <a:ea typeface="Calibri" panose="020F0502020204030204" pitchFamily="34" charset="0"/>
              </a:rPr>
              <a:t>Flight Dates: 5/7-5/11 </a:t>
            </a:r>
          </a:p>
          <a:p>
            <a:endParaRPr lang="en-US" sz="105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92.5 MAXIMA will run a one (1) week on-air giveaway for GOLD AND DIAMOND SOURCE MOTHER’S DAY. Listeners will wait for cue to call during our mix at 12pm for their chance to win a $250 GDS Gift Card. </a:t>
            </a:r>
          </a:p>
          <a:p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Flight dates are May 7 thru May 11. </a:t>
            </a:r>
          </a:p>
          <a:p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Please review the following support below:</a:t>
            </a:r>
          </a:p>
          <a:p>
            <a:endParaRPr lang="en-US" sz="105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en-US" sz="1050" b="1" u="sng" dirty="0">
                <a:solidFill>
                  <a:srgbClr val="000000"/>
                </a:solidFill>
                <a:ea typeface="Calibri" panose="020F0502020204030204" pitchFamily="34" charset="0"/>
              </a:rPr>
              <a:t>92.5 Maxima to provide </a:t>
            </a:r>
          </a:p>
          <a:p>
            <a:pPr marL="137160" indent="-137160">
              <a:spcAft>
                <a:spcPts val="113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Inclusion in minimum of (10) live mentions and 10 recorded promos </a:t>
            </a:r>
          </a:p>
          <a:p>
            <a:pPr marL="137160" indent="-137160">
              <a:spcAft>
                <a:spcPts val="113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Inclusion on station e-mailer to approximately 9,000 loyal listener subscribers. 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Web contest featured on 925maxima.com homepage rotator. </a:t>
            </a:r>
          </a:p>
          <a:p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</a:p>
          <a:p>
            <a:r>
              <a:rPr lang="en-US" sz="1050" b="1" u="sng" dirty="0">
                <a:solidFill>
                  <a:srgbClr val="000000"/>
                </a:solidFill>
                <a:ea typeface="Calibri" panose="020F0502020204030204" pitchFamily="34" charset="0"/>
              </a:rPr>
              <a:t>Gold and Diamond Source to provide: </a:t>
            </a:r>
            <a:endParaRPr lang="en-US" sz="1050" u="sng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37160" indent="-137160">
              <a:spcAft>
                <a:spcPts val="113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(6) Gift cards valued at $250 each for on-air and online giveaways. </a:t>
            </a:r>
          </a:p>
          <a:p>
            <a:pPr marL="137160" indent="-137160">
              <a:spcAft>
                <a:spcPts val="113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Copy points for promos and live liners 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Graphics for website </a:t>
            </a:r>
          </a:p>
          <a:p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 </a:t>
            </a:r>
          </a:p>
          <a:p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</a:rPr>
              <a:t>Approximate promotional value: $8500</a:t>
            </a:r>
          </a:p>
          <a:p>
            <a:r>
              <a:rPr lang="en-US" sz="1050" dirty="0">
                <a:ea typeface="Calibri" panose="020F0502020204030204" pitchFamily="34" charset="0"/>
              </a:rPr>
              <a:t>*** Promotion pending availability until confirmed by both parties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778" y="525431"/>
            <a:ext cx="3921482" cy="80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74558" y="887804"/>
            <a:ext cx="5063337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 algn="ctr"/>
            <a:r>
              <a:rPr lang="en-US" dirty="0">
                <a:latin typeface="+mj-lt"/>
              </a:rPr>
              <a:t>Concept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3774558" y="1314467"/>
            <a:ext cx="5044572" cy="3733336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 algn="ctr"/>
            <a:r>
              <a:rPr lang="en-US" sz="1100" dirty="0">
                <a:latin typeface="+mj-lt"/>
                <a:ea typeface="Times New Roman" pitchFamily="18" charset="0"/>
                <a:cs typeface="Arial" pitchFamily="34" charset="0"/>
              </a:rPr>
              <a:t>Valentine’s Day</a:t>
            </a:r>
          </a:p>
          <a:p>
            <a:pPr lvl="0" algn="ctr"/>
            <a:r>
              <a:rPr lang="en-US" sz="1100" dirty="0">
                <a:latin typeface="+mj-lt"/>
                <a:ea typeface="Times New Roman" pitchFamily="18" charset="0"/>
                <a:cs typeface="Arial" pitchFamily="34" charset="0"/>
              </a:rPr>
              <a:t>Big Rig VD Cure</a:t>
            </a:r>
          </a:p>
          <a:p>
            <a:pPr lvl="0" algn="ctr"/>
            <a:r>
              <a:rPr lang="en-US" sz="1100" dirty="0">
                <a:latin typeface="+mj-lt"/>
                <a:ea typeface="Times New Roman" pitchFamily="18" charset="0"/>
                <a:cs typeface="Arial" pitchFamily="34" charset="0"/>
              </a:rPr>
              <a:t>February </a:t>
            </a:r>
          </a:p>
          <a:p>
            <a:pPr lvl="0" algn="ctr"/>
            <a:endParaRPr lang="en-US" sz="500" dirty="0">
              <a:latin typeface="+mj-lt"/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en-US" u="sng" dirty="0"/>
              <a:t>2/5 through 2/9 On-Air Giveaways</a:t>
            </a:r>
          </a:p>
          <a:p>
            <a:pPr algn="just"/>
            <a:r>
              <a:rPr lang="en-US" dirty="0"/>
              <a:t>A 5 day promotion promoting “Big Rig VD Cure” in which Big Rig gave away a $500 G&amp;DS Gift Card at 3:40pm.  </a:t>
            </a:r>
          </a:p>
          <a:p>
            <a:pPr algn="just"/>
            <a:endParaRPr lang="en-US" sz="5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10 contesting mentions, 2 per giveaway, valued at $150.00 each	</a:t>
            </a:r>
          </a:p>
          <a:p>
            <a:r>
              <a:rPr lang="en-US" sz="800" b="1" dirty="0"/>
              <a:t>Total:</a:t>
            </a:r>
            <a:r>
              <a:rPr lang="en-US" sz="800" dirty="0"/>
              <a:t> $1,500.00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 Custom contest page on </a:t>
            </a:r>
            <a:r>
              <a:rPr lang="en-US" sz="800" u="sng" dirty="0">
                <a:hlinkClick r:id="rId4"/>
              </a:rPr>
              <a:t>www.TampaBaysMix.com</a:t>
            </a:r>
            <a:r>
              <a:rPr lang="en-US" sz="800" dirty="0"/>
              <a:t> for a second chance to win tickets, with a link to partner’s website</a:t>
            </a:r>
          </a:p>
          <a:p>
            <a:r>
              <a:rPr lang="en-US" sz="800" b="1" dirty="0"/>
              <a:t>Total:</a:t>
            </a:r>
            <a:r>
              <a:rPr lang="en-US" sz="800" dirty="0"/>
              <a:t> $1,000.00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(1) social media blast </a:t>
            </a:r>
            <a:r>
              <a:rPr lang="en-US" sz="800" i="1" dirty="0"/>
              <a:t>Includes tagging on Facebook &amp; Twitter. Our current reach is over 40,000 fans/followers!</a:t>
            </a:r>
          </a:p>
          <a:p>
            <a:r>
              <a:rPr lang="en-US" sz="800" b="1" dirty="0"/>
              <a:t>Total:</a:t>
            </a:r>
            <a:r>
              <a:rPr lang="en-US" sz="800" dirty="0"/>
              <a:t> $1,000.00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Inclusion in (1) Mix VIP email blasts, which reaches over 40,000 plus subscribers</a:t>
            </a:r>
          </a:p>
          <a:p>
            <a:r>
              <a:rPr lang="en-US" sz="800" b="1" dirty="0"/>
              <a:t>Total:</a:t>
            </a:r>
            <a:r>
              <a:rPr lang="en-US" sz="800" dirty="0"/>
              <a:t> $3,000.00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Inclusion on </a:t>
            </a:r>
            <a:r>
              <a:rPr lang="en-US" sz="800" u="sng" dirty="0">
                <a:hlinkClick r:id="rId4"/>
              </a:rPr>
              <a:t>www.TampaBaysMix.com</a:t>
            </a:r>
            <a:r>
              <a:rPr lang="en-US" sz="800" dirty="0"/>
              <a:t> event calendar with complete details </a:t>
            </a:r>
          </a:p>
          <a:p>
            <a:r>
              <a:rPr lang="en-US" sz="800" dirty="0"/>
              <a:t>      for Chocolate Fantasy weekend.</a:t>
            </a:r>
          </a:p>
          <a:p>
            <a:r>
              <a:rPr lang="en-US" sz="800" b="1" dirty="0"/>
              <a:t>Total: </a:t>
            </a:r>
            <a:r>
              <a:rPr lang="en-US" sz="800" dirty="0"/>
              <a:t>$750.00</a:t>
            </a:r>
          </a:p>
          <a:p>
            <a:pPr algn="ctr"/>
            <a:r>
              <a:rPr lang="en-US" sz="800" b="1" dirty="0"/>
              <a:t>Promotional Value: $7,250.00</a:t>
            </a:r>
            <a:endParaRPr lang="en-US" sz="800" dirty="0"/>
          </a:p>
          <a:p>
            <a:r>
              <a:rPr lang="en-US" sz="800" b="1" dirty="0"/>
              <a:t> </a:t>
            </a:r>
            <a:endParaRPr lang="en-US" sz="800" dirty="0"/>
          </a:p>
          <a:p>
            <a:pPr algn="just"/>
            <a:endParaRPr lang="en-US" sz="800" dirty="0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Big Rig VD Cure</a:t>
            </a:r>
            <a:endParaRPr lang="en-US" b="1" dirty="0"/>
          </a:p>
        </p:txBody>
      </p:sp>
      <p:pic>
        <p:nvPicPr>
          <p:cNvPr id="2051" name="Picture 3" descr="C:\Users\ccrtpa1frb\Desktop\98ROCK\98layers-on-black1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44" y="4387850"/>
            <a:ext cx="1353851" cy="61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XTB_G+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638" y="1314467"/>
            <a:ext cx="1931581" cy="19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04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8587" y="1932967"/>
            <a:ext cx="2142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The Current</a:t>
            </a:r>
          </a:p>
          <a:p>
            <a:pPr algn="ctr"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Valentine’s 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5394" y="2043802"/>
            <a:ext cx="21423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The Current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1974" y="1869722"/>
            <a:ext cx="2142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The Current</a:t>
            </a:r>
          </a:p>
          <a:p>
            <a:pPr algn="ctr"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Mindset Matters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819" y="989873"/>
            <a:ext cx="3109796" cy="927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06" y="295560"/>
            <a:ext cx="2265572" cy="1510381"/>
          </a:xfrm>
          <a:prstGeom prst="rect">
            <a:avLst/>
          </a:prstGeom>
          <a:ln w="57150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004" y="387732"/>
            <a:ext cx="3467777" cy="7127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2749" y="3379588"/>
            <a:ext cx="3305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WiLD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94.1 FM:  Sundays from 6-7 A.M.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342900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WBRN 98.7 FM:  Sundays from 6-7 A.M.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342900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99.5 WQYK FM:  Sundays from 11 P.M.-12 midnight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342900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99.5 WQYK HD2:  Sundays from 10-11 P.M.</a:t>
            </a:r>
          </a:p>
          <a:p>
            <a:pPr defTabSz="342900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(HD Radio)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90557" y="3471920"/>
            <a:ext cx="3120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104.7 Q105 FM:  Sundays from 5-6 A.M.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342900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104.7 Q105 HD2:  Saturdays from 6-7 A.M.</a:t>
            </a:r>
          </a:p>
          <a:p>
            <a:pPr defTabSz="342900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(HD Radio)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342900"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Money Talks 1010 AM:  Sundays from 6-7 A.M.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Me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36390" y="2653369"/>
            <a:ext cx="365522" cy="365522"/>
          </a:xfrm>
          <a:prstGeom prst="rect">
            <a:avLst/>
          </a:prstGeom>
        </p:spPr>
      </p:pic>
      <p:pic>
        <p:nvPicPr>
          <p:cNvPr id="3" name="Media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05522" y="2588546"/>
            <a:ext cx="365522" cy="365522"/>
          </a:xfrm>
          <a:prstGeom prst="rect">
            <a:avLst/>
          </a:prstGeom>
        </p:spPr>
      </p:pic>
      <p:pic>
        <p:nvPicPr>
          <p:cNvPr id="4" name="Media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70410" y="257115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34090" y="3649694"/>
            <a:ext cx="3278981" cy="7534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>
              <a:lnSpc>
                <a:spcPts val="2625"/>
              </a:lnSpc>
              <a:spcBef>
                <a:spcPts val="75"/>
              </a:spcBef>
            </a:pPr>
            <a:r>
              <a:rPr sz="2250" b="1" spc="-26" dirty="0">
                <a:solidFill>
                  <a:srgbClr val="BE2C37"/>
                </a:solidFill>
                <a:latin typeface="Calibri"/>
                <a:cs typeface="Calibri"/>
              </a:rPr>
              <a:t>Valentine’s </a:t>
            </a:r>
            <a:r>
              <a:rPr sz="2250" b="1" spc="-15" dirty="0">
                <a:solidFill>
                  <a:srgbClr val="BE2C37"/>
                </a:solidFill>
                <a:latin typeface="Calibri"/>
                <a:cs typeface="Calibri"/>
              </a:rPr>
              <a:t>Day</a:t>
            </a:r>
            <a:r>
              <a:rPr sz="2250" b="1" spc="-34" dirty="0">
                <a:solidFill>
                  <a:srgbClr val="BE2C37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srgbClr val="BE2C37"/>
                </a:solidFill>
                <a:latin typeface="Calibri"/>
                <a:cs typeface="Calibri"/>
              </a:rPr>
              <a:t>Promotions</a:t>
            </a:r>
            <a:endParaRPr sz="2250">
              <a:latin typeface="Calibri"/>
              <a:cs typeface="Calibri"/>
            </a:endParaRPr>
          </a:p>
          <a:p>
            <a:pPr marR="7620" algn="r">
              <a:lnSpc>
                <a:spcPts val="3165"/>
              </a:lnSpc>
            </a:pPr>
            <a:r>
              <a:rPr sz="2700" b="1" spc="-4" dirty="0">
                <a:latin typeface="Calibri"/>
                <a:cs typeface="Calibri"/>
              </a:rPr>
              <a:t>2018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3000" y="4854321"/>
            <a:ext cx="6858000" cy="289560"/>
          </a:xfrm>
          <a:custGeom>
            <a:avLst/>
            <a:gdLst/>
            <a:ahLst/>
            <a:cxnLst/>
            <a:rect l="l" t="t" r="r" b="b"/>
            <a:pathLst>
              <a:path w="9144000" h="386079">
                <a:moveTo>
                  <a:pt x="0" y="385572"/>
                </a:moveTo>
                <a:lnTo>
                  <a:pt x="9144000" y="385572"/>
                </a:lnTo>
                <a:lnTo>
                  <a:pt x="9144000" y="0"/>
                </a:lnTo>
                <a:lnTo>
                  <a:pt x="0" y="0"/>
                </a:lnTo>
                <a:lnTo>
                  <a:pt x="0" y="385572"/>
                </a:lnTo>
                <a:close/>
              </a:path>
            </a:pathLst>
          </a:custGeom>
          <a:solidFill>
            <a:srgbClr val="BE2C3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280785" y="150876"/>
            <a:ext cx="1720215" cy="1084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858642" y="150876"/>
            <a:ext cx="1717929" cy="1084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1145303" y="1235583"/>
            <a:ext cx="1727073" cy="10767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280786" y="2283713"/>
            <a:ext cx="1720214" cy="10847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2850641" y="2308859"/>
            <a:ext cx="1723644" cy="10595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4562856" y="1235583"/>
            <a:ext cx="1729359" cy="10732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1143000" y="3368421"/>
            <a:ext cx="6858000" cy="169545"/>
          </a:xfrm>
          <a:custGeom>
            <a:avLst/>
            <a:gdLst/>
            <a:ahLst/>
            <a:cxnLst/>
            <a:rect l="l" t="t" r="r" b="b"/>
            <a:pathLst>
              <a:path w="9144000" h="226060">
                <a:moveTo>
                  <a:pt x="0" y="225552"/>
                </a:moveTo>
                <a:lnTo>
                  <a:pt x="9144000" y="225552"/>
                </a:lnTo>
                <a:lnTo>
                  <a:pt x="9144000" y="0"/>
                </a:lnTo>
                <a:lnTo>
                  <a:pt x="0" y="0"/>
                </a:lnTo>
                <a:lnTo>
                  <a:pt x="0" y="225552"/>
                </a:lnTo>
                <a:close/>
              </a:path>
            </a:pathLst>
          </a:custGeom>
          <a:solidFill>
            <a:srgbClr val="006C8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1143000" y="0"/>
            <a:ext cx="6858000" cy="161449"/>
          </a:xfrm>
          <a:custGeom>
            <a:avLst/>
            <a:gdLst/>
            <a:ahLst/>
            <a:cxnLst/>
            <a:rect l="l" t="t" r="r" b="b"/>
            <a:pathLst>
              <a:path w="9144000" h="215265">
                <a:moveTo>
                  <a:pt x="0" y="214883"/>
                </a:moveTo>
                <a:lnTo>
                  <a:pt x="9144000" y="214883"/>
                </a:lnTo>
                <a:lnTo>
                  <a:pt x="9144000" y="0"/>
                </a:lnTo>
                <a:lnTo>
                  <a:pt x="0" y="0"/>
                </a:lnTo>
                <a:lnTo>
                  <a:pt x="0" y="214883"/>
                </a:lnTo>
                <a:close/>
              </a:path>
            </a:pathLst>
          </a:custGeom>
          <a:solidFill>
            <a:srgbClr val="006C8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1329308" y="3767328"/>
            <a:ext cx="1685925" cy="2846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5487639" y="4869256"/>
            <a:ext cx="243030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Presented 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By: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Kourtney</a:t>
            </a:r>
            <a:r>
              <a:rPr sz="13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Thompson</a:t>
            </a:r>
            <a:endParaRPr sz="13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2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31536" y="4289678"/>
            <a:ext cx="2467736" cy="416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6327648" y="185167"/>
            <a:ext cx="1472184" cy="443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1394459" y="112014"/>
            <a:ext cx="4664583" cy="1683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117336" y="869822"/>
            <a:ext cx="1883663" cy="3178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57783" y="212903"/>
            <a:ext cx="4472087" cy="240931"/>
          </a:xfrm>
          <a:prstGeom prst="rect">
            <a:avLst/>
          </a:prstGeom>
        </p:spPr>
        <p:txBody>
          <a:bodyPr vert="horz" wrap="square" lIns="0" tIns="10001" rIns="0" bIns="0" rtlCol="0" anchor="b">
            <a:spAutoFit/>
          </a:bodyPr>
          <a:lstStyle/>
          <a:p>
            <a:pPr marL="9525">
              <a:lnSpc>
                <a:spcPct val="100000"/>
              </a:lnSpc>
              <a:spcBef>
                <a:spcPts val="79"/>
              </a:spcBef>
            </a:pPr>
            <a:r>
              <a:rPr dirty="0"/>
              <a:t>Love </a:t>
            </a:r>
            <a:r>
              <a:rPr spc="-4" dirty="0"/>
              <a:t>Song</a:t>
            </a:r>
            <a:r>
              <a:rPr spc="-64" dirty="0"/>
              <a:t> </a:t>
            </a:r>
            <a:r>
              <a:rPr spc="-4" dirty="0"/>
              <a:t>Karoke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356122" y="900113"/>
            <a:ext cx="6430097" cy="339727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55345">
              <a:spcBef>
                <a:spcPts val="75"/>
              </a:spcBef>
            </a:pPr>
            <a:r>
              <a:rPr dirty="0"/>
              <a:t>CONTINUES on The Mike Calta</a:t>
            </a:r>
            <a:r>
              <a:rPr spc="-71" dirty="0"/>
              <a:t> </a:t>
            </a:r>
            <a:r>
              <a:rPr spc="-4" dirty="0"/>
              <a:t>Show</a:t>
            </a:r>
          </a:p>
          <a:p>
            <a:pPr marL="74771" marR="3810" algn="ctr">
              <a:spcBef>
                <a:spcPts val="1084"/>
              </a:spcBef>
            </a:pPr>
            <a:r>
              <a:rPr sz="1050" i="0" dirty="0"/>
              <a:t>Calta Karoke </a:t>
            </a:r>
            <a:r>
              <a:rPr sz="1050" i="0" spc="-4" dirty="0"/>
              <a:t>has </a:t>
            </a:r>
            <a:r>
              <a:rPr sz="1050" i="0" dirty="0"/>
              <a:t>become a staple feature on The Mike Calta show.</a:t>
            </a:r>
            <a:r>
              <a:rPr sz="1050" i="0" spc="-139" dirty="0"/>
              <a:t> </a:t>
            </a:r>
            <a:r>
              <a:rPr sz="1050" i="0" spc="-4" dirty="0"/>
              <a:t>We’d  </a:t>
            </a:r>
            <a:r>
              <a:rPr sz="1050" i="0" dirty="0"/>
              <a:t>love </a:t>
            </a:r>
            <a:r>
              <a:rPr sz="1050" i="0" spc="-4" dirty="0"/>
              <a:t>to continue the </a:t>
            </a:r>
            <a:r>
              <a:rPr sz="1050" i="0" dirty="0"/>
              <a:t>momentum having </a:t>
            </a:r>
            <a:r>
              <a:rPr sz="1050" i="0" spc="-4" dirty="0"/>
              <a:t>the </a:t>
            </a:r>
            <a:r>
              <a:rPr sz="1050" i="0" dirty="0"/>
              <a:t>Gold &amp; </a:t>
            </a:r>
            <a:r>
              <a:rPr sz="1050" i="0" spc="-4" dirty="0"/>
              <a:t>Diamond Source  sponsor the segment, inviting Julie </a:t>
            </a:r>
            <a:r>
              <a:rPr sz="1050" i="0" dirty="0"/>
              <a:t>in </a:t>
            </a:r>
            <a:r>
              <a:rPr sz="1050" i="0" spc="-4" dirty="0"/>
              <a:t>studio to </a:t>
            </a:r>
            <a:r>
              <a:rPr sz="1050" i="0" dirty="0"/>
              <a:t>be a guest </a:t>
            </a:r>
            <a:r>
              <a:rPr sz="1050" i="0" spc="-4" dirty="0"/>
              <a:t>judge. </a:t>
            </a:r>
            <a:r>
              <a:rPr sz="1050" i="0" dirty="0"/>
              <a:t>The</a:t>
            </a:r>
            <a:r>
              <a:rPr sz="1050" i="0" spc="-75" dirty="0"/>
              <a:t> </a:t>
            </a:r>
            <a:r>
              <a:rPr sz="1050" i="0" spc="-4" dirty="0"/>
              <a:t>45</a:t>
            </a:r>
            <a:endParaRPr sz="1050"/>
          </a:p>
          <a:p>
            <a:pPr marL="63341" algn="ctr"/>
            <a:r>
              <a:rPr sz="1050" i="0" dirty="0"/>
              <a:t>minute segment </a:t>
            </a:r>
            <a:r>
              <a:rPr sz="1050" i="0" spc="-4" dirty="0"/>
              <a:t>provides opportunity to showcase </a:t>
            </a:r>
            <a:r>
              <a:rPr sz="1050" i="0" dirty="0"/>
              <a:t>all of </a:t>
            </a:r>
            <a:r>
              <a:rPr sz="1050" i="0" spc="-4" dirty="0"/>
              <a:t>GDS’</a:t>
            </a:r>
            <a:r>
              <a:rPr sz="1050" i="0" spc="-75" dirty="0"/>
              <a:t> </a:t>
            </a:r>
            <a:r>
              <a:rPr sz="1050" i="0" spc="-4" dirty="0"/>
              <a:t>Valentine’s</a:t>
            </a:r>
            <a:endParaRPr sz="1050"/>
          </a:p>
          <a:p>
            <a:pPr marL="66675" algn="ctr"/>
            <a:r>
              <a:rPr sz="1050" i="0" spc="-4" dirty="0"/>
              <a:t>Day</a:t>
            </a:r>
            <a:r>
              <a:rPr sz="1050" i="0" spc="-15" dirty="0"/>
              <a:t> </a:t>
            </a:r>
            <a:r>
              <a:rPr sz="1050" i="0" spc="-4" dirty="0"/>
              <a:t>specials.</a:t>
            </a:r>
            <a:endParaRPr sz="1050"/>
          </a:p>
          <a:p>
            <a:pPr marL="45244">
              <a:spcBef>
                <a:spcPts val="68"/>
              </a:spcBef>
            </a:pPr>
            <a:r>
              <a:rPr sz="900" b="1" i="0" u="heavy" spc="-4" dirty="0">
                <a:uFill>
                  <a:solidFill>
                    <a:srgbClr val="000000"/>
                  </a:solidFill>
                </a:uFill>
              </a:rPr>
              <a:t>Promotional</a:t>
            </a:r>
            <a:r>
              <a:rPr sz="900" b="1" i="0" u="heavy" spc="-15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900" b="1" i="0" u="heavy" dirty="0">
                <a:uFill>
                  <a:solidFill>
                    <a:srgbClr val="000000"/>
                  </a:solidFill>
                </a:uFill>
              </a:rPr>
              <a:t>Concept:</a:t>
            </a:r>
            <a:endParaRPr sz="900"/>
          </a:p>
          <a:p>
            <a:pPr marL="45244"/>
            <a:r>
              <a:rPr sz="900" i="0" spc="-11" dirty="0"/>
              <a:t>We </a:t>
            </a:r>
            <a:r>
              <a:rPr sz="900" i="0" dirty="0"/>
              <a:t>will </a:t>
            </a:r>
            <a:r>
              <a:rPr sz="900" i="0" spc="-4" dirty="0"/>
              <a:t>encourage listeners </a:t>
            </a:r>
            <a:r>
              <a:rPr sz="900" i="0" spc="-11" dirty="0"/>
              <a:t>to </a:t>
            </a:r>
            <a:r>
              <a:rPr sz="900" i="0" spc="-8" dirty="0"/>
              <a:t>tune into </a:t>
            </a:r>
            <a:r>
              <a:rPr sz="900" i="0" spc="-4" dirty="0"/>
              <a:t>Calta Karaoke’s Valentine’s Day Special.</a:t>
            </a:r>
            <a:r>
              <a:rPr sz="900" i="0" spc="199" dirty="0"/>
              <a:t> </a:t>
            </a:r>
            <a:r>
              <a:rPr sz="900" i="0" spc="-4" dirty="0"/>
              <a:t>The</a:t>
            </a:r>
            <a:endParaRPr sz="900"/>
          </a:p>
          <a:p>
            <a:pPr marL="45244"/>
            <a:r>
              <a:rPr sz="900" i="0" spc="-4" dirty="0"/>
              <a:t>karaoke </a:t>
            </a:r>
            <a:r>
              <a:rPr sz="900" i="0" spc="-8" dirty="0"/>
              <a:t>participants </a:t>
            </a:r>
            <a:r>
              <a:rPr sz="900" i="0" dirty="0"/>
              <a:t>will play </a:t>
            </a:r>
            <a:r>
              <a:rPr sz="900" i="0" spc="-4" dirty="0"/>
              <a:t>for </a:t>
            </a:r>
            <a:r>
              <a:rPr sz="900" i="0" dirty="0"/>
              <a:t>a </a:t>
            </a:r>
            <a:r>
              <a:rPr sz="900" i="0" spc="-4" dirty="0"/>
              <a:t>show listener and </a:t>
            </a:r>
            <a:r>
              <a:rPr sz="900" i="0" spc="-8" dirty="0"/>
              <a:t>the </a:t>
            </a:r>
            <a:r>
              <a:rPr sz="900" i="0" spc="-4" dirty="0"/>
              <a:t>winner (listener) </a:t>
            </a:r>
            <a:r>
              <a:rPr sz="900" i="0" dirty="0"/>
              <a:t>will receive</a:t>
            </a:r>
            <a:r>
              <a:rPr sz="900" i="0" spc="105" dirty="0"/>
              <a:t> </a:t>
            </a:r>
            <a:r>
              <a:rPr sz="900" i="0" dirty="0"/>
              <a:t>a</a:t>
            </a:r>
            <a:endParaRPr sz="900"/>
          </a:p>
          <a:p>
            <a:pPr marL="45244"/>
            <a:r>
              <a:rPr sz="900" i="0" spc="-8" dirty="0"/>
              <a:t>$500 </a:t>
            </a:r>
            <a:r>
              <a:rPr sz="900" i="0" spc="-4" dirty="0"/>
              <a:t>gift </a:t>
            </a:r>
            <a:r>
              <a:rPr sz="900" i="0" spc="-8" dirty="0"/>
              <a:t>certificate </a:t>
            </a:r>
            <a:r>
              <a:rPr sz="900" i="0" spc="-11" dirty="0"/>
              <a:t>to </a:t>
            </a:r>
            <a:r>
              <a:rPr sz="900" i="0" spc="-8" dirty="0"/>
              <a:t>the </a:t>
            </a:r>
            <a:r>
              <a:rPr sz="900" i="0" dirty="0"/>
              <a:t>Gold &amp; </a:t>
            </a:r>
            <a:r>
              <a:rPr sz="900" i="0" spc="-4" dirty="0"/>
              <a:t>Diamond</a:t>
            </a:r>
            <a:r>
              <a:rPr sz="900" i="0" spc="139" dirty="0"/>
              <a:t> </a:t>
            </a:r>
            <a:r>
              <a:rPr sz="900" i="0" spc="-4" dirty="0"/>
              <a:t>Source.</a:t>
            </a:r>
            <a:endParaRPr sz="900"/>
          </a:p>
          <a:p>
            <a:pPr marL="67628">
              <a:spcBef>
                <a:spcPts val="656"/>
              </a:spcBef>
            </a:pPr>
            <a:r>
              <a:rPr sz="900" b="1" i="0" u="heavy" dirty="0">
                <a:uFill>
                  <a:solidFill>
                    <a:srgbClr val="000000"/>
                  </a:solidFill>
                </a:uFill>
              </a:rPr>
              <a:t>GDS to</a:t>
            </a:r>
            <a:r>
              <a:rPr sz="900" b="1" i="0" u="heavy" spc="-4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900" b="1" i="0" u="heavy" dirty="0">
                <a:uFill>
                  <a:solidFill>
                    <a:srgbClr val="000000"/>
                  </a:solidFill>
                </a:uFill>
              </a:rPr>
              <a:t>receive:</a:t>
            </a:r>
            <a:endParaRPr sz="900"/>
          </a:p>
          <a:p>
            <a:pPr marL="282893" indent="-215265">
              <a:buChar char="-"/>
              <a:tabLst>
                <a:tab pos="282893" algn="l"/>
                <a:tab pos="283369" algn="l"/>
              </a:tabLst>
            </a:pPr>
            <a:r>
              <a:rPr sz="900" i="0" spc="-4" dirty="0"/>
              <a:t>Minimum of </a:t>
            </a:r>
            <a:r>
              <a:rPr sz="900" i="0" spc="-11" dirty="0"/>
              <a:t>(20) </a:t>
            </a:r>
            <a:r>
              <a:rPr sz="900" i="0" spc="-8" dirty="0"/>
              <a:t>:15 </a:t>
            </a:r>
            <a:r>
              <a:rPr sz="900" i="0" dirty="0"/>
              <a:t>M-SU </a:t>
            </a:r>
            <a:r>
              <a:rPr sz="900" i="0" spc="-8" dirty="0"/>
              <a:t>6a-12a </a:t>
            </a:r>
            <a:r>
              <a:rPr sz="900" i="0" dirty="0"/>
              <a:t>rec </a:t>
            </a:r>
            <a:r>
              <a:rPr sz="900" i="0" spc="-4" dirty="0"/>
              <a:t>promos </a:t>
            </a:r>
            <a:r>
              <a:rPr sz="900" i="0" dirty="0"/>
              <a:t>– </a:t>
            </a:r>
            <a:r>
              <a:rPr sz="900" b="1" i="0" spc="-4" dirty="0"/>
              <a:t>value of $2,000</a:t>
            </a:r>
            <a:r>
              <a:rPr sz="900" b="1" i="0" spc="79" dirty="0"/>
              <a:t> </a:t>
            </a:r>
            <a:r>
              <a:rPr sz="900" b="1" i="0" spc="-4" dirty="0"/>
              <a:t>($100/promo)</a:t>
            </a:r>
            <a:endParaRPr sz="900"/>
          </a:p>
          <a:p>
            <a:pPr marL="282893" indent="-215265">
              <a:spcBef>
                <a:spcPts val="4"/>
              </a:spcBef>
              <a:buChar char="-"/>
              <a:tabLst>
                <a:tab pos="282893" algn="l"/>
                <a:tab pos="283369" algn="l"/>
              </a:tabLst>
            </a:pPr>
            <a:r>
              <a:rPr sz="900" i="0" spc="-8" dirty="0"/>
              <a:t>Chatter </a:t>
            </a:r>
            <a:r>
              <a:rPr sz="900" i="0" spc="-4" dirty="0"/>
              <a:t>throughout </a:t>
            </a:r>
            <a:r>
              <a:rPr sz="900" i="0" spc="-8" dirty="0"/>
              <a:t>the </a:t>
            </a:r>
            <a:r>
              <a:rPr sz="900" i="0" spc="-4" dirty="0"/>
              <a:t>45min-1hr segment </a:t>
            </a:r>
            <a:r>
              <a:rPr sz="900" i="0" dirty="0"/>
              <a:t>– </a:t>
            </a:r>
            <a:r>
              <a:rPr sz="900" b="1" i="0" spc="-4" dirty="0"/>
              <a:t>minimum value of</a:t>
            </a:r>
            <a:r>
              <a:rPr sz="900" b="1" i="0" spc="135" dirty="0"/>
              <a:t> </a:t>
            </a:r>
            <a:r>
              <a:rPr sz="900" b="1" i="0" spc="-4" dirty="0"/>
              <a:t>$3,500</a:t>
            </a:r>
            <a:endParaRPr sz="900"/>
          </a:p>
          <a:p>
            <a:pPr>
              <a:lnSpc>
                <a:spcPct val="100000"/>
              </a:lnSpc>
              <a:buFont typeface="Century Gothic"/>
              <a:buChar char="-"/>
            </a:pPr>
            <a:endParaRPr sz="938">
              <a:latin typeface="Times New Roman"/>
              <a:cs typeface="Times New Roman"/>
            </a:endParaRPr>
          </a:p>
          <a:p>
            <a:pPr marL="67628">
              <a:spcBef>
                <a:spcPts val="4"/>
              </a:spcBef>
            </a:pPr>
            <a:r>
              <a:rPr sz="900" b="1" i="0" u="heavy" dirty="0">
                <a:uFill>
                  <a:solidFill>
                    <a:srgbClr val="000000"/>
                  </a:solidFill>
                </a:uFill>
              </a:rPr>
              <a:t>GDS to</a:t>
            </a:r>
            <a:r>
              <a:rPr sz="900" b="1" i="0" u="heavy" spc="-4" dirty="0">
                <a:uFill>
                  <a:solidFill>
                    <a:srgbClr val="000000"/>
                  </a:solidFill>
                </a:uFill>
              </a:rPr>
              <a:t> provide:</a:t>
            </a:r>
            <a:endParaRPr sz="900"/>
          </a:p>
          <a:p>
            <a:pPr marL="170974" indent="-103346">
              <a:buChar char="-"/>
              <a:tabLst>
                <a:tab pos="171450" algn="l"/>
              </a:tabLst>
            </a:pPr>
            <a:r>
              <a:rPr sz="900" i="0" spc="-11" dirty="0"/>
              <a:t>(1) </a:t>
            </a:r>
            <a:r>
              <a:rPr sz="900" i="0" spc="-8" dirty="0"/>
              <a:t>$500 </a:t>
            </a:r>
            <a:r>
              <a:rPr sz="900" i="0" spc="-4" dirty="0"/>
              <a:t>gift</a:t>
            </a:r>
            <a:r>
              <a:rPr sz="900" i="0" spc="38" dirty="0"/>
              <a:t> </a:t>
            </a:r>
            <a:r>
              <a:rPr sz="900" i="0" spc="-8" dirty="0"/>
              <a:t>certificate</a:t>
            </a:r>
            <a:endParaRPr sz="900"/>
          </a:p>
          <a:p>
            <a:pPr marL="137636" indent="-70009">
              <a:buChar char="-"/>
              <a:tabLst>
                <a:tab pos="138113" algn="l"/>
              </a:tabLst>
            </a:pPr>
            <a:r>
              <a:rPr sz="900" i="0" spc="-4" dirty="0"/>
              <a:t>Gift </a:t>
            </a:r>
            <a:r>
              <a:rPr sz="900" i="0" spc="-8" dirty="0"/>
              <a:t>certificate, </a:t>
            </a:r>
            <a:r>
              <a:rPr sz="900" i="0" spc="-4" dirty="0"/>
              <a:t>copy, logo, any imaging by</a:t>
            </a:r>
            <a:r>
              <a:rPr sz="900" i="0" spc="94" dirty="0"/>
              <a:t> </a:t>
            </a:r>
            <a:r>
              <a:rPr sz="900" i="0" spc="-4" dirty="0"/>
              <a:t>1/26</a:t>
            </a:r>
            <a:endParaRPr sz="900"/>
          </a:p>
          <a:p>
            <a:pPr>
              <a:spcBef>
                <a:spcPts val="23"/>
              </a:spcBef>
            </a:pPr>
            <a:endParaRPr sz="1125">
              <a:latin typeface="Times New Roman"/>
              <a:cs typeface="Times New Roman"/>
            </a:endParaRPr>
          </a:p>
          <a:p>
            <a:pPr marL="9525"/>
            <a:r>
              <a:rPr sz="900" i="0" spc="-8" dirty="0">
                <a:solidFill>
                  <a:srgbClr val="FFFFFF"/>
                </a:solidFill>
                <a:latin typeface="Calibri"/>
                <a:cs typeface="Calibri"/>
              </a:rPr>
              <a:t>*contingent </a:t>
            </a:r>
            <a:r>
              <a:rPr sz="900" i="0" spc="-4" dirty="0">
                <a:solidFill>
                  <a:srgbClr val="FFFFFF"/>
                </a:solidFill>
                <a:latin typeface="Calibri"/>
                <a:cs typeface="Calibri"/>
              </a:rPr>
              <a:t>upon </a:t>
            </a:r>
            <a:r>
              <a:rPr sz="900" i="0" spc="-8" dirty="0">
                <a:solidFill>
                  <a:srgbClr val="FFFFFF"/>
                </a:solidFill>
                <a:latin typeface="Calibri"/>
                <a:cs typeface="Calibri"/>
              </a:rPr>
              <a:t>programming</a:t>
            </a:r>
            <a:r>
              <a:rPr sz="900" i="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0" spc="-8" dirty="0">
                <a:solidFill>
                  <a:srgbClr val="FFFFFF"/>
                </a:solidFill>
                <a:latin typeface="Calibri"/>
                <a:cs typeface="Calibri"/>
              </a:rPr>
              <a:t>approval</a:t>
            </a:r>
            <a:endParaRPr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505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9533" y="4282821"/>
            <a:ext cx="2468879" cy="417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1255015" y="691514"/>
            <a:ext cx="2744342" cy="3811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403086" y="158877"/>
            <a:ext cx="1393316" cy="795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03382" y="476318"/>
            <a:ext cx="3592830" cy="1266853"/>
          </a:xfrm>
          <a:prstGeom prst="rect">
            <a:avLst/>
          </a:prstGeom>
        </p:spPr>
        <p:txBody>
          <a:bodyPr vert="horz" wrap="square" lIns="0" tIns="10001" rIns="0" bIns="0" rtlCol="0" anchor="b">
            <a:spAutoFit/>
          </a:bodyPr>
          <a:lstStyle/>
          <a:p>
            <a:pPr algn="ctr">
              <a:lnSpc>
                <a:spcPts val="2824"/>
              </a:lnSpc>
              <a:spcBef>
                <a:spcPts val="79"/>
              </a:spcBef>
            </a:pPr>
            <a:r>
              <a:rPr sz="2400" i="0" dirty="0">
                <a:latin typeface="Bradley Hand ITC"/>
                <a:cs typeface="Bradley Hand ITC"/>
              </a:rPr>
              <a:t>Win the</a:t>
            </a:r>
            <a:r>
              <a:rPr sz="2400" i="0" spc="-45" dirty="0">
                <a:latin typeface="Bradley Hand ITC"/>
                <a:cs typeface="Bradley Hand ITC"/>
              </a:rPr>
              <a:t> </a:t>
            </a:r>
            <a:r>
              <a:rPr sz="2400" i="0" spc="-4" dirty="0">
                <a:latin typeface="Bradley Hand ITC"/>
                <a:cs typeface="Bradley Hand ITC"/>
              </a:rPr>
              <a:t>ultimate</a:t>
            </a:r>
            <a:endParaRPr sz="2400">
              <a:latin typeface="Bradley Hand ITC"/>
              <a:cs typeface="Bradley Hand ITC"/>
            </a:endParaRPr>
          </a:p>
          <a:p>
            <a:pPr algn="ctr">
              <a:lnSpc>
                <a:spcPts val="3544"/>
              </a:lnSpc>
            </a:pPr>
            <a:r>
              <a:rPr sz="3000" i="0" dirty="0">
                <a:latin typeface="Bradley Hand ITC"/>
                <a:cs typeface="Bradley Hand ITC"/>
              </a:rPr>
              <a:t>Valentine’s Day</a:t>
            </a:r>
            <a:r>
              <a:rPr sz="3000" i="0" spc="-41" dirty="0">
                <a:latin typeface="Bradley Hand ITC"/>
                <a:cs typeface="Bradley Hand ITC"/>
              </a:rPr>
              <a:t> </a:t>
            </a:r>
            <a:r>
              <a:rPr sz="2400" i="0" spc="-4" dirty="0">
                <a:latin typeface="Bradley Hand ITC"/>
                <a:cs typeface="Bradley Hand ITC"/>
              </a:rPr>
              <a:t>treat….</a:t>
            </a:r>
            <a:endParaRPr sz="2400">
              <a:latin typeface="Bradley Hand ITC"/>
              <a:cs typeface="Bradley Hand IT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9370" y="1791843"/>
            <a:ext cx="3813810" cy="24077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1918" marR="128588" indent="-476" algn="ctr">
              <a:spcBef>
                <a:spcPts val="75"/>
              </a:spcBef>
            </a:pPr>
            <a:r>
              <a:rPr sz="900" dirty="0">
                <a:latin typeface="Century Gothic"/>
                <a:cs typeface="Century Gothic"/>
              </a:rPr>
              <a:t>Danielle </a:t>
            </a:r>
            <a:r>
              <a:rPr sz="900" spc="-4" dirty="0">
                <a:latin typeface="Century Gothic"/>
                <a:cs typeface="Century Gothic"/>
              </a:rPr>
              <a:t>is giving away </a:t>
            </a:r>
            <a:r>
              <a:rPr sz="900" spc="-8" dirty="0">
                <a:latin typeface="Century Gothic"/>
                <a:cs typeface="Century Gothic"/>
              </a:rPr>
              <a:t>the </a:t>
            </a:r>
            <a:r>
              <a:rPr sz="900" spc="-4" dirty="0">
                <a:latin typeface="Century Gothic"/>
                <a:cs typeface="Century Gothic"/>
              </a:rPr>
              <a:t>ultimate Valentine’s Day prize pack  equipped </a:t>
            </a:r>
            <a:r>
              <a:rPr sz="900" spc="-8" dirty="0">
                <a:latin typeface="Century Gothic"/>
                <a:cs typeface="Century Gothic"/>
              </a:rPr>
              <a:t>with </a:t>
            </a:r>
            <a:r>
              <a:rPr sz="900" spc="-4" dirty="0">
                <a:latin typeface="Century Gothic"/>
                <a:cs typeface="Century Gothic"/>
              </a:rPr>
              <a:t>Cirque </a:t>
            </a:r>
            <a:r>
              <a:rPr sz="900" spc="-8" dirty="0">
                <a:latin typeface="Century Gothic"/>
                <a:cs typeface="Century Gothic"/>
              </a:rPr>
              <a:t>Volta tickets </a:t>
            </a:r>
            <a:r>
              <a:rPr sz="900" spc="-4" dirty="0">
                <a:latin typeface="Century Gothic"/>
                <a:cs typeface="Century Gothic"/>
              </a:rPr>
              <a:t>PLUS </a:t>
            </a:r>
            <a:r>
              <a:rPr sz="900" dirty="0">
                <a:latin typeface="Century Gothic"/>
                <a:cs typeface="Century Gothic"/>
              </a:rPr>
              <a:t>a </a:t>
            </a:r>
            <a:r>
              <a:rPr sz="900" spc="-8" dirty="0">
                <a:latin typeface="Century Gothic"/>
                <a:cs typeface="Century Gothic"/>
              </a:rPr>
              <a:t>$250 </a:t>
            </a:r>
            <a:r>
              <a:rPr sz="900" dirty="0">
                <a:latin typeface="Century Gothic"/>
                <a:cs typeface="Century Gothic"/>
              </a:rPr>
              <a:t>Gold &amp; </a:t>
            </a:r>
            <a:r>
              <a:rPr sz="900" spc="-4" dirty="0">
                <a:latin typeface="Century Gothic"/>
                <a:cs typeface="Century Gothic"/>
              </a:rPr>
              <a:t>Diamond  Source gift</a:t>
            </a:r>
            <a:r>
              <a:rPr sz="900" spc="8" dirty="0">
                <a:latin typeface="Century Gothic"/>
                <a:cs typeface="Century Gothic"/>
              </a:rPr>
              <a:t> </a:t>
            </a:r>
            <a:r>
              <a:rPr sz="900" spc="-4" dirty="0">
                <a:latin typeface="Century Gothic"/>
                <a:cs typeface="Century Gothic"/>
              </a:rPr>
              <a:t>card!</a:t>
            </a:r>
            <a:endParaRPr sz="900">
              <a:latin typeface="Century Gothic"/>
              <a:cs typeface="Century Gothic"/>
            </a:endParaRPr>
          </a:p>
          <a:p>
            <a:pPr marL="9525">
              <a:spcBef>
                <a:spcPts val="146"/>
              </a:spcBef>
            </a:pPr>
            <a:r>
              <a:rPr sz="1200" b="1" u="heavy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GDS to</a:t>
            </a:r>
            <a:r>
              <a:rPr sz="1200" b="1" u="heavy" spc="19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200" b="1" u="heavy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receive:</a:t>
            </a:r>
            <a:endParaRPr sz="1200">
              <a:latin typeface="Century Gothic"/>
              <a:cs typeface="Century Gothic"/>
            </a:endParaRPr>
          </a:p>
          <a:p>
            <a:pPr marL="224314" indent="-214789">
              <a:spcBef>
                <a:spcPts val="4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900" dirty="0">
                <a:latin typeface="Century Gothic"/>
                <a:cs typeface="Century Gothic"/>
              </a:rPr>
              <a:t>Daily </a:t>
            </a:r>
            <a:r>
              <a:rPr sz="900" spc="-4" dirty="0">
                <a:latin typeface="Century Gothic"/>
                <a:cs typeface="Century Gothic"/>
              </a:rPr>
              <a:t>giveaways </a:t>
            </a:r>
            <a:r>
              <a:rPr sz="900" dirty="0">
                <a:latin typeface="Century Gothic"/>
                <a:cs typeface="Century Gothic"/>
              </a:rPr>
              <a:t>will run </a:t>
            </a:r>
            <a:r>
              <a:rPr sz="900" spc="-8" dirty="0">
                <a:latin typeface="Century Gothic"/>
                <a:cs typeface="Century Gothic"/>
              </a:rPr>
              <a:t>the </a:t>
            </a:r>
            <a:r>
              <a:rPr sz="900" dirty="0">
                <a:latin typeface="Century Gothic"/>
                <a:cs typeface="Century Gothic"/>
              </a:rPr>
              <a:t>week </a:t>
            </a:r>
            <a:r>
              <a:rPr sz="900" spc="-4" dirty="0">
                <a:latin typeface="Century Gothic"/>
                <a:cs typeface="Century Gothic"/>
              </a:rPr>
              <a:t>of</a:t>
            </a:r>
            <a:r>
              <a:rPr sz="900" spc="-8" dirty="0">
                <a:latin typeface="Century Gothic"/>
                <a:cs typeface="Century Gothic"/>
              </a:rPr>
              <a:t> 2/5</a:t>
            </a:r>
            <a:endParaRPr sz="900">
              <a:latin typeface="Century Gothic"/>
              <a:cs typeface="Century Gothic"/>
            </a:endParaRPr>
          </a:p>
          <a:p>
            <a:pPr marL="567214" lvl="1" indent="-214789">
              <a:buFont typeface="Arial"/>
              <a:buChar char="•"/>
              <a:tabLst>
                <a:tab pos="567214" algn="l"/>
                <a:tab pos="567690" algn="l"/>
              </a:tabLst>
            </a:pPr>
            <a:r>
              <a:rPr sz="900" spc="-11" dirty="0">
                <a:latin typeface="Century Gothic"/>
                <a:cs typeface="Century Gothic"/>
              </a:rPr>
              <a:t>(20) </a:t>
            </a:r>
            <a:r>
              <a:rPr sz="900" dirty="0">
                <a:latin typeface="Century Gothic"/>
                <a:cs typeface="Century Gothic"/>
              </a:rPr>
              <a:t>M-F </a:t>
            </a:r>
            <a:r>
              <a:rPr sz="900" spc="-4" dirty="0">
                <a:latin typeface="Century Gothic"/>
                <a:cs typeface="Century Gothic"/>
              </a:rPr>
              <a:t>6a-7p </a:t>
            </a:r>
            <a:r>
              <a:rPr sz="900" dirty="0">
                <a:latin typeface="Century Gothic"/>
                <a:cs typeface="Century Gothic"/>
              </a:rPr>
              <a:t>live </a:t>
            </a:r>
            <a:r>
              <a:rPr sz="900" spc="-4" dirty="0">
                <a:latin typeface="Century Gothic"/>
                <a:cs typeface="Century Gothic"/>
              </a:rPr>
              <a:t>liners </a:t>
            </a:r>
            <a:r>
              <a:rPr sz="900" dirty="0">
                <a:latin typeface="Century Gothic"/>
                <a:cs typeface="Century Gothic"/>
              </a:rPr>
              <a:t>where Danielle will </a:t>
            </a:r>
            <a:r>
              <a:rPr sz="900" spc="-4" dirty="0">
                <a:latin typeface="Century Gothic"/>
                <a:cs typeface="Century Gothic"/>
              </a:rPr>
              <a:t>talk about</a:t>
            </a:r>
            <a:r>
              <a:rPr sz="900" spc="-30" dirty="0">
                <a:latin typeface="Century Gothic"/>
                <a:cs typeface="Century Gothic"/>
              </a:rPr>
              <a:t> </a:t>
            </a:r>
            <a:r>
              <a:rPr sz="900" spc="-4" dirty="0">
                <a:latin typeface="Century Gothic"/>
                <a:cs typeface="Century Gothic"/>
              </a:rPr>
              <a:t>GDS</a:t>
            </a:r>
            <a:endParaRPr sz="900">
              <a:latin typeface="Century Gothic"/>
              <a:cs typeface="Century Gothic"/>
            </a:endParaRPr>
          </a:p>
          <a:p>
            <a:pPr marL="567214"/>
            <a:r>
              <a:rPr sz="900" spc="-4" dirty="0">
                <a:latin typeface="Century Gothic"/>
                <a:cs typeface="Century Gothic"/>
              </a:rPr>
              <a:t>Valentine’s Day</a:t>
            </a:r>
            <a:r>
              <a:rPr sz="900" spc="19" dirty="0">
                <a:latin typeface="Century Gothic"/>
                <a:cs typeface="Century Gothic"/>
              </a:rPr>
              <a:t> </a:t>
            </a:r>
            <a:r>
              <a:rPr sz="900" spc="-4" dirty="0">
                <a:latin typeface="Century Gothic"/>
                <a:cs typeface="Century Gothic"/>
              </a:rPr>
              <a:t>Specials</a:t>
            </a:r>
            <a:endParaRPr sz="900">
              <a:latin typeface="Century Gothic"/>
              <a:cs typeface="Century Gothic"/>
            </a:endParaRPr>
          </a:p>
          <a:p>
            <a:pPr marL="910114" lvl="2" indent="-214789">
              <a:buFont typeface="Arial"/>
              <a:buChar char="•"/>
              <a:tabLst>
                <a:tab pos="910114" algn="l"/>
                <a:tab pos="910590" algn="l"/>
              </a:tabLst>
            </a:pPr>
            <a:r>
              <a:rPr sz="900" b="1" spc="-4" dirty="0">
                <a:latin typeface="Century Gothic"/>
                <a:cs typeface="Century Gothic"/>
              </a:rPr>
              <a:t>value of $5,000</a:t>
            </a:r>
            <a:r>
              <a:rPr sz="900" b="1" spc="4" dirty="0">
                <a:latin typeface="Century Gothic"/>
                <a:cs typeface="Century Gothic"/>
              </a:rPr>
              <a:t> </a:t>
            </a:r>
            <a:r>
              <a:rPr sz="900" b="1" spc="-4" dirty="0">
                <a:latin typeface="Century Gothic"/>
                <a:cs typeface="Century Gothic"/>
              </a:rPr>
              <a:t>($250/ea)</a:t>
            </a:r>
            <a:endParaRPr sz="900">
              <a:latin typeface="Century Gothic"/>
              <a:cs typeface="Century Gothic"/>
            </a:endParaRPr>
          </a:p>
          <a:p>
            <a:pPr marL="567214" lvl="1" indent="-214789">
              <a:buFont typeface="Arial"/>
              <a:buChar char="•"/>
              <a:tabLst>
                <a:tab pos="567214" algn="l"/>
                <a:tab pos="567690" algn="l"/>
              </a:tabLst>
            </a:pPr>
            <a:r>
              <a:rPr sz="900" spc="-4" dirty="0">
                <a:latin typeface="Century Gothic"/>
                <a:cs typeface="Century Gothic"/>
              </a:rPr>
              <a:t>Homepage </a:t>
            </a:r>
            <a:r>
              <a:rPr sz="900" dirty="0">
                <a:latin typeface="Century Gothic"/>
                <a:cs typeface="Century Gothic"/>
              </a:rPr>
              <a:t>Slider </a:t>
            </a:r>
            <a:r>
              <a:rPr sz="900" spc="-8" dirty="0">
                <a:latin typeface="Century Gothic"/>
                <a:cs typeface="Century Gothic"/>
              </a:rPr>
              <a:t>promoting </a:t>
            </a:r>
            <a:r>
              <a:rPr sz="900" dirty="0">
                <a:latin typeface="Century Gothic"/>
                <a:cs typeface="Century Gothic"/>
              </a:rPr>
              <a:t>web</a:t>
            </a:r>
            <a:r>
              <a:rPr sz="900" spc="4" dirty="0">
                <a:latin typeface="Century Gothic"/>
                <a:cs typeface="Century Gothic"/>
              </a:rPr>
              <a:t> </a:t>
            </a:r>
            <a:r>
              <a:rPr sz="900" spc="-4" dirty="0">
                <a:latin typeface="Century Gothic"/>
                <a:cs typeface="Century Gothic"/>
              </a:rPr>
              <a:t>contest</a:t>
            </a:r>
            <a:endParaRPr sz="900">
              <a:latin typeface="Century Gothic"/>
              <a:cs typeface="Century Gothic"/>
            </a:endParaRPr>
          </a:p>
          <a:p>
            <a:pPr marL="942023" lvl="2" indent="-246698">
              <a:buFont typeface="Arial"/>
              <a:buChar char="•"/>
              <a:tabLst>
                <a:tab pos="942023" algn="l"/>
                <a:tab pos="942499" algn="l"/>
              </a:tabLst>
            </a:pPr>
            <a:r>
              <a:rPr sz="900" b="1" spc="-4" dirty="0">
                <a:latin typeface="Century Gothic"/>
                <a:cs typeface="Century Gothic"/>
              </a:rPr>
              <a:t>value of $1,000</a:t>
            </a:r>
            <a:endParaRPr sz="900">
              <a:latin typeface="Century Gothic"/>
              <a:cs typeface="Century Gothic"/>
            </a:endParaRPr>
          </a:p>
          <a:p>
            <a:pPr marL="224314" indent="-214789">
              <a:spcBef>
                <a:spcPts val="4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900" dirty="0">
                <a:latin typeface="Century Gothic"/>
                <a:cs typeface="Century Gothic"/>
              </a:rPr>
              <a:t>2 </a:t>
            </a:r>
            <a:r>
              <a:rPr sz="900" spc="-4" dirty="0">
                <a:latin typeface="Century Gothic"/>
                <a:cs typeface="Century Gothic"/>
              </a:rPr>
              <a:t>minute on air </a:t>
            </a:r>
            <a:r>
              <a:rPr sz="900" spc="-8" dirty="0">
                <a:latin typeface="Century Gothic"/>
                <a:cs typeface="Century Gothic"/>
              </a:rPr>
              <a:t>interview between </a:t>
            </a:r>
            <a:r>
              <a:rPr sz="900" dirty="0">
                <a:latin typeface="Century Gothic"/>
                <a:cs typeface="Century Gothic"/>
              </a:rPr>
              <a:t>Julie </a:t>
            </a:r>
            <a:r>
              <a:rPr sz="900" spc="-4" dirty="0">
                <a:latin typeface="Century Gothic"/>
                <a:cs typeface="Century Gothic"/>
              </a:rPr>
              <a:t>and</a:t>
            </a:r>
            <a:r>
              <a:rPr sz="900" spc="56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Danielle</a:t>
            </a:r>
            <a:endParaRPr sz="900">
              <a:latin typeface="Century Gothic"/>
              <a:cs typeface="Century Gothic"/>
            </a:endParaRPr>
          </a:p>
          <a:p>
            <a:pPr marL="567214" lvl="1" indent="-214789">
              <a:buFont typeface="Arial"/>
              <a:buChar char="•"/>
              <a:tabLst>
                <a:tab pos="567214" algn="l"/>
                <a:tab pos="567690" algn="l"/>
              </a:tabLst>
            </a:pPr>
            <a:r>
              <a:rPr sz="900" spc="-4" dirty="0">
                <a:latin typeface="Century Gothic"/>
                <a:cs typeface="Century Gothic"/>
              </a:rPr>
              <a:t>This segment </a:t>
            </a:r>
            <a:r>
              <a:rPr sz="900" dirty="0">
                <a:latin typeface="Century Gothic"/>
                <a:cs typeface="Century Gothic"/>
              </a:rPr>
              <a:t>will </a:t>
            </a:r>
            <a:r>
              <a:rPr sz="900" spc="-4" dirty="0">
                <a:latin typeface="Century Gothic"/>
                <a:cs typeface="Century Gothic"/>
              </a:rPr>
              <a:t>air </a:t>
            </a:r>
            <a:r>
              <a:rPr sz="900" spc="-8" dirty="0">
                <a:latin typeface="Century Gothic"/>
                <a:cs typeface="Century Gothic"/>
              </a:rPr>
              <a:t>the </a:t>
            </a:r>
            <a:r>
              <a:rPr sz="900" spc="-4" dirty="0">
                <a:latin typeface="Century Gothic"/>
                <a:cs typeface="Century Gothic"/>
              </a:rPr>
              <a:t>Friday before Valentine’s Day.</a:t>
            </a:r>
            <a:r>
              <a:rPr sz="900" spc="75" dirty="0">
                <a:latin typeface="Century Gothic"/>
                <a:cs typeface="Century Gothic"/>
              </a:rPr>
              <a:t> </a:t>
            </a:r>
            <a:r>
              <a:rPr sz="900" spc="4" dirty="0">
                <a:latin typeface="Century Gothic"/>
                <a:cs typeface="Century Gothic"/>
              </a:rPr>
              <a:t>It</a:t>
            </a:r>
            <a:endParaRPr sz="900">
              <a:latin typeface="Century Gothic"/>
              <a:cs typeface="Century Gothic"/>
            </a:endParaRPr>
          </a:p>
          <a:p>
            <a:pPr marL="567214"/>
            <a:r>
              <a:rPr sz="900" dirty="0">
                <a:latin typeface="Century Gothic"/>
                <a:cs typeface="Century Gothic"/>
              </a:rPr>
              <a:t>will </a:t>
            </a:r>
            <a:r>
              <a:rPr sz="900" spc="-4" dirty="0">
                <a:latin typeface="Century Gothic"/>
                <a:cs typeface="Century Gothic"/>
              </a:rPr>
              <a:t>be</a:t>
            </a:r>
            <a:r>
              <a:rPr sz="900" spc="-34" dirty="0">
                <a:latin typeface="Century Gothic"/>
                <a:cs typeface="Century Gothic"/>
              </a:rPr>
              <a:t> </a:t>
            </a:r>
            <a:r>
              <a:rPr sz="900" spc="-4" dirty="0">
                <a:latin typeface="Century Gothic"/>
                <a:cs typeface="Century Gothic"/>
              </a:rPr>
              <a:t>pre-recorded.</a:t>
            </a:r>
            <a:endParaRPr sz="900">
              <a:latin typeface="Century Gothic"/>
              <a:cs typeface="Century Gothic"/>
            </a:endParaRPr>
          </a:p>
          <a:p>
            <a:pPr marL="910114" lvl="2" indent="-214789">
              <a:lnSpc>
                <a:spcPts val="1016"/>
              </a:lnSpc>
              <a:buFont typeface="Arial"/>
              <a:buChar char="•"/>
              <a:tabLst>
                <a:tab pos="910114" algn="l"/>
                <a:tab pos="910590" algn="l"/>
              </a:tabLst>
            </a:pPr>
            <a:r>
              <a:rPr sz="900" b="1" spc="-4" dirty="0">
                <a:latin typeface="Century Gothic"/>
                <a:cs typeface="Century Gothic"/>
              </a:rPr>
              <a:t>value of $2,500</a:t>
            </a:r>
            <a:endParaRPr sz="900">
              <a:latin typeface="Century Gothic"/>
              <a:cs typeface="Century Gothic"/>
            </a:endParaRPr>
          </a:p>
          <a:p>
            <a:pPr marL="9525">
              <a:lnSpc>
                <a:spcPts val="1379"/>
              </a:lnSpc>
            </a:pPr>
            <a:r>
              <a:rPr sz="1200" b="1" u="heavy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GDS to</a:t>
            </a:r>
            <a:r>
              <a:rPr sz="1200" b="1" u="heavy" spc="19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200" b="1" u="heavy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provide:</a:t>
            </a:r>
            <a:endParaRPr sz="1200">
              <a:latin typeface="Century Gothic"/>
              <a:cs typeface="Century Gothic"/>
            </a:endParaRPr>
          </a:p>
          <a:p>
            <a:pPr marL="224314" indent="-214789">
              <a:spcBef>
                <a:spcPts val="8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750" spc="-11" dirty="0">
                <a:latin typeface="Century Gothic"/>
                <a:cs typeface="Century Gothic"/>
              </a:rPr>
              <a:t>(5) </a:t>
            </a:r>
            <a:r>
              <a:rPr sz="750" spc="-8" dirty="0">
                <a:latin typeface="Century Gothic"/>
                <a:cs typeface="Century Gothic"/>
              </a:rPr>
              <a:t>$250 </a:t>
            </a:r>
            <a:r>
              <a:rPr sz="750" spc="-4" dirty="0">
                <a:latin typeface="Century Gothic"/>
                <a:cs typeface="Century Gothic"/>
              </a:rPr>
              <a:t>gift certificates for daily grand prize</a:t>
            </a:r>
            <a:r>
              <a:rPr sz="750" spc="38" dirty="0">
                <a:latin typeface="Century Gothic"/>
                <a:cs typeface="Century Gothic"/>
              </a:rPr>
              <a:t> </a:t>
            </a:r>
            <a:r>
              <a:rPr sz="750" spc="-4" dirty="0">
                <a:latin typeface="Century Gothic"/>
                <a:cs typeface="Century Gothic"/>
              </a:rPr>
              <a:t>winners</a:t>
            </a:r>
            <a:endParaRPr sz="750">
              <a:latin typeface="Century Gothic"/>
              <a:cs typeface="Century Gothic"/>
            </a:endParaRPr>
          </a:p>
          <a:p>
            <a:pPr marL="224314" indent="-214789">
              <a:spcBef>
                <a:spcPts val="4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750" spc="-4" dirty="0">
                <a:latin typeface="Century Gothic"/>
                <a:cs typeface="Century Gothic"/>
              </a:rPr>
              <a:t>Gift Certificate/Pictures/Copy/Imaging in </a:t>
            </a:r>
            <a:r>
              <a:rPr sz="750" spc="-8" dirty="0">
                <a:latin typeface="Century Gothic"/>
                <a:cs typeface="Century Gothic"/>
              </a:rPr>
              <a:t>house </a:t>
            </a:r>
            <a:r>
              <a:rPr sz="750" spc="-4" dirty="0">
                <a:latin typeface="Century Gothic"/>
                <a:cs typeface="Century Gothic"/>
              </a:rPr>
              <a:t>by</a:t>
            </a:r>
            <a:r>
              <a:rPr sz="750" spc="38" dirty="0">
                <a:latin typeface="Century Gothic"/>
                <a:cs typeface="Century Gothic"/>
              </a:rPr>
              <a:t> </a:t>
            </a:r>
            <a:r>
              <a:rPr sz="750" spc="-8" dirty="0">
                <a:latin typeface="Century Gothic"/>
                <a:cs typeface="Century Gothic"/>
              </a:rPr>
              <a:t>1/26</a:t>
            </a:r>
            <a:endParaRPr sz="75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58702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2094" y="4312539"/>
            <a:ext cx="2467737" cy="417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5679566" y="243458"/>
            <a:ext cx="1958340" cy="2954655"/>
          </a:xfrm>
          <a:custGeom>
            <a:avLst/>
            <a:gdLst/>
            <a:ahLst/>
            <a:cxnLst/>
            <a:rect l="l" t="t" r="r" b="b"/>
            <a:pathLst>
              <a:path w="2611120" h="3939540">
                <a:moveTo>
                  <a:pt x="0" y="3939540"/>
                </a:moveTo>
                <a:lnTo>
                  <a:pt x="2610611" y="3939540"/>
                </a:lnTo>
                <a:lnTo>
                  <a:pt x="2610611" y="0"/>
                </a:lnTo>
                <a:lnTo>
                  <a:pt x="0" y="0"/>
                </a:lnTo>
                <a:lnTo>
                  <a:pt x="0" y="393954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5809868" y="400050"/>
            <a:ext cx="1745361" cy="2253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5679566" y="2718626"/>
            <a:ext cx="1958340" cy="3938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05" algn="ctr">
              <a:spcBef>
                <a:spcPts val="90"/>
              </a:spcBef>
            </a:pPr>
            <a:r>
              <a:rPr sz="1388" b="1" dirty="0">
                <a:latin typeface="Calibri"/>
                <a:cs typeface="Calibri"/>
              </a:rPr>
              <a:t>SAM</a:t>
            </a:r>
            <a:endParaRPr sz="1388">
              <a:latin typeface="Calibri"/>
              <a:cs typeface="Calibri"/>
            </a:endParaRPr>
          </a:p>
          <a:p>
            <a:pPr marL="476" algn="ctr">
              <a:spcBef>
                <a:spcPts val="53"/>
              </a:spcBef>
            </a:pPr>
            <a:r>
              <a:rPr sz="1013" b="1" spc="-8" dirty="0">
                <a:latin typeface="Calibri"/>
                <a:cs typeface="Calibri"/>
              </a:rPr>
              <a:t>WEEKDAYS</a:t>
            </a:r>
            <a:r>
              <a:rPr sz="1013" b="1" spc="-11" dirty="0">
                <a:latin typeface="Calibri"/>
                <a:cs typeface="Calibri"/>
              </a:rPr>
              <a:t> </a:t>
            </a:r>
            <a:r>
              <a:rPr sz="1013" b="1" spc="4" dirty="0">
                <a:latin typeface="Calibri"/>
                <a:cs typeface="Calibri"/>
              </a:rPr>
              <a:t>3PM-6PM</a:t>
            </a:r>
            <a:endParaRPr sz="1013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6464" y="150976"/>
            <a:ext cx="1813852" cy="1212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91090" y="220217"/>
            <a:ext cx="1374458" cy="748762"/>
          </a:xfrm>
          <a:prstGeom prst="rect">
            <a:avLst/>
          </a:prstGeom>
        </p:spPr>
        <p:txBody>
          <a:bodyPr vert="horz" wrap="square" lIns="0" tIns="10001" rIns="0" bIns="0" rtlCol="0" anchor="b">
            <a:spAutoFit/>
          </a:bodyPr>
          <a:lstStyle/>
          <a:p>
            <a:pPr marL="9525">
              <a:lnSpc>
                <a:spcPct val="100000"/>
              </a:lnSpc>
              <a:spcBef>
                <a:spcPts val="79"/>
              </a:spcBef>
            </a:pPr>
            <a:r>
              <a:rPr sz="2400" i="0" dirty="0"/>
              <a:t>With</a:t>
            </a:r>
            <a:r>
              <a:rPr sz="2400" i="0" spc="-56" dirty="0"/>
              <a:t> </a:t>
            </a:r>
            <a:r>
              <a:rPr sz="2400" i="0" spc="-4" dirty="0"/>
              <a:t>Sam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275893" y="1502474"/>
            <a:ext cx="4190524" cy="89880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74295" marR="68104" algn="ctr">
              <a:spcBef>
                <a:spcPts val="79"/>
              </a:spcBef>
            </a:pPr>
            <a:r>
              <a:rPr sz="825" dirty="0">
                <a:latin typeface="Century Gothic"/>
                <a:cs typeface="Century Gothic"/>
              </a:rPr>
              <a:t>Three</a:t>
            </a:r>
            <a:r>
              <a:rPr sz="825" spc="-19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Track</a:t>
            </a:r>
            <a:r>
              <a:rPr sz="825" spc="-30" dirty="0">
                <a:latin typeface="Century Gothic"/>
                <a:cs typeface="Century Gothic"/>
              </a:rPr>
              <a:t> </a:t>
            </a:r>
            <a:r>
              <a:rPr sz="825" spc="-4" dirty="0">
                <a:latin typeface="Century Gothic"/>
                <a:cs typeface="Century Gothic"/>
              </a:rPr>
              <a:t>Snack</a:t>
            </a:r>
            <a:r>
              <a:rPr sz="825" spc="-11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is</a:t>
            </a:r>
            <a:r>
              <a:rPr sz="825" spc="-8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a</a:t>
            </a:r>
            <a:r>
              <a:rPr sz="825" spc="-8" dirty="0">
                <a:latin typeface="Century Gothic"/>
                <a:cs typeface="Century Gothic"/>
              </a:rPr>
              <a:t> </a:t>
            </a:r>
            <a:r>
              <a:rPr sz="825" spc="-4" dirty="0">
                <a:latin typeface="Century Gothic"/>
                <a:cs typeface="Century Gothic"/>
              </a:rPr>
              <a:t>daily</a:t>
            </a:r>
            <a:r>
              <a:rPr sz="825" spc="-11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on </a:t>
            </a:r>
            <a:r>
              <a:rPr sz="825" spc="-4" dirty="0">
                <a:latin typeface="Century Gothic"/>
                <a:cs typeface="Century Gothic"/>
              </a:rPr>
              <a:t>air</a:t>
            </a:r>
            <a:r>
              <a:rPr sz="825" spc="-19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segment</a:t>
            </a:r>
            <a:r>
              <a:rPr sz="825" spc="-19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where</a:t>
            </a:r>
            <a:r>
              <a:rPr sz="825" spc="-8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listeners</a:t>
            </a:r>
            <a:r>
              <a:rPr sz="825" spc="-34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pick</a:t>
            </a:r>
            <a:r>
              <a:rPr sz="825" spc="-11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the artist</a:t>
            </a:r>
            <a:r>
              <a:rPr sz="825" spc="-23" dirty="0">
                <a:latin typeface="Century Gothic"/>
                <a:cs typeface="Century Gothic"/>
              </a:rPr>
              <a:t> </a:t>
            </a:r>
            <a:r>
              <a:rPr sz="825" spc="-4" dirty="0">
                <a:latin typeface="Century Gothic"/>
                <a:cs typeface="Century Gothic"/>
              </a:rPr>
              <a:t>that we  play at </a:t>
            </a:r>
            <a:r>
              <a:rPr sz="825" dirty="0">
                <a:latin typeface="Century Gothic"/>
                <a:cs typeface="Century Gothic"/>
              </a:rPr>
              <a:t>noon. </a:t>
            </a:r>
            <a:r>
              <a:rPr sz="825" spc="-8" dirty="0">
                <a:latin typeface="Century Gothic"/>
                <a:cs typeface="Century Gothic"/>
              </a:rPr>
              <a:t>We </a:t>
            </a:r>
            <a:r>
              <a:rPr sz="825" spc="-4" dirty="0">
                <a:latin typeface="Century Gothic"/>
                <a:cs typeface="Century Gothic"/>
              </a:rPr>
              <a:t>play </a:t>
            </a:r>
            <a:r>
              <a:rPr sz="825" dirty="0">
                <a:latin typeface="Century Gothic"/>
                <a:cs typeface="Century Gothic"/>
              </a:rPr>
              <a:t>3 songs of the same artist back to</a:t>
            </a:r>
            <a:r>
              <a:rPr sz="825" spc="-120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back.</a:t>
            </a:r>
            <a:endParaRPr sz="825">
              <a:latin typeface="Century Gothic"/>
              <a:cs typeface="Century Gothic"/>
            </a:endParaRPr>
          </a:p>
          <a:p>
            <a:pPr>
              <a:spcBef>
                <a:spcPts val="38"/>
              </a:spcBef>
            </a:pPr>
            <a:endParaRPr sz="825">
              <a:latin typeface="Times New Roman"/>
              <a:cs typeface="Times New Roman"/>
            </a:endParaRPr>
          </a:p>
          <a:p>
            <a:pPr marL="9049" marR="3810" indent="953" algn="ctr">
              <a:spcBef>
                <a:spcPts val="4"/>
              </a:spcBef>
            </a:pPr>
            <a:r>
              <a:rPr sz="825" dirty="0">
                <a:latin typeface="Century Gothic"/>
                <a:cs typeface="Century Gothic"/>
              </a:rPr>
              <a:t>Sam</a:t>
            </a:r>
            <a:r>
              <a:rPr sz="825" spc="-8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starts</a:t>
            </a:r>
            <a:r>
              <a:rPr sz="825" spc="-23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to</a:t>
            </a:r>
            <a:r>
              <a:rPr sz="825" spc="-8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encourages</a:t>
            </a:r>
            <a:r>
              <a:rPr sz="825" spc="-30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listeners</a:t>
            </a:r>
            <a:r>
              <a:rPr sz="825" spc="-30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to</a:t>
            </a:r>
            <a:r>
              <a:rPr sz="825" spc="-8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submit</a:t>
            </a:r>
            <a:r>
              <a:rPr sz="825" spc="-15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bands</a:t>
            </a:r>
            <a:r>
              <a:rPr sz="825" spc="-23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around</a:t>
            </a:r>
            <a:r>
              <a:rPr sz="825" spc="-23" dirty="0">
                <a:latin typeface="Century Gothic"/>
                <a:cs typeface="Century Gothic"/>
              </a:rPr>
              <a:t> </a:t>
            </a:r>
            <a:r>
              <a:rPr sz="825" spc="-4" dirty="0">
                <a:latin typeface="Century Gothic"/>
                <a:cs typeface="Century Gothic"/>
              </a:rPr>
              <a:t>11 and</a:t>
            </a:r>
            <a:r>
              <a:rPr sz="825" spc="-15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pulls</a:t>
            </a:r>
            <a:r>
              <a:rPr sz="825" spc="-23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a</a:t>
            </a:r>
            <a:r>
              <a:rPr sz="825" spc="-11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winner</a:t>
            </a:r>
            <a:r>
              <a:rPr sz="825" spc="-11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@  </a:t>
            </a:r>
            <a:r>
              <a:rPr sz="825" spc="-4" dirty="0">
                <a:latin typeface="Century Gothic"/>
                <a:cs typeface="Century Gothic"/>
              </a:rPr>
              <a:t>12n. </a:t>
            </a:r>
            <a:r>
              <a:rPr sz="825" dirty="0">
                <a:latin typeface="Century Gothic"/>
                <a:cs typeface="Century Gothic"/>
              </a:rPr>
              <a:t>The winner gets to pick the artist/band </a:t>
            </a:r>
            <a:r>
              <a:rPr sz="825" spc="-4" dirty="0">
                <a:latin typeface="Century Gothic"/>
                <a:cs typeface="Century Gothic"/>
              </a:rPr>
              <a:t>and will </a:t>
            </a:r>
            <a:r>
              <a:rPr sz="825" dirty="0">
                <a:latin typeface="Century Gothic"/>
                <a:cs typeface="Century Gothic"/>
              </a:rPr>
              <a:t>receive a </a:t>
            </a:r>
            <a:r>
              <a:rPr sz="825" spc="-4" dirty="0">
                <a:latin typeface="Century Gothic"/>
                <a:cs typeface="Century Gothic"/>
              </a:rPr>
              <a:t>$250 Gold </a:t>
            </a:r>
            <a:r>
              <a:rPr sz="825" dirty="0">
                <a:latin typeface="Century Gothic"/>
                <a:cs typeface="Century Gothic"/>
              </a:rPr>
              <a:t>&amp;  </a:t>
            </a:r>
            <a:r>
              <a:rPr sz="825" spc="-4" dirty="0">
                <a:latin typeface="Century Gothic"/>
                <a:cs typeface="Century Gothic"/>
              </a:rPr>
              <a:t>Diamond Source </a:t>
            </a:r>
            <a:r>
              <a:rPr sz="825" dirty="0">
                <a:latin typeface="Century Gothic"/>
                <a:cs typeface="Century Gothic"/>
              </a:rPr>
              <a:t>gift certificate, reminding listeners </a:t>
            </a:r>
            <a:r>
              <a:rPr sz="825" spc="-4" dirty="0">
                <a:latin typeface="Century Gothic"/>
                <a:cs typeface="Century Gothic"/>
              </a:rPr>
              <a:t>that GDS </a:t>
            </a:r>
            <a:r>
              <a:rPr sz="825" dirty="0">
                <a:latin typeface="Century Gothic"/>
                <a:cs typeface="Century Gothic"/>
              </a:rPr>
              <a:t>is the only place</a:t>
            </a:r>
            <a:r>
              <a:rPr sz="825" spc="-120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they  need to go for </a:t>
            </a:r>
            <a:r>
              <a:rPr sz="825" spc="-4" dirty="0">
                <a:latin typeface="Century Gothic"/>
                <a:cs typeface="Century Gothic"/>
              </a:rPr>
              <a:t>that </a:t>
            </a:r>
            <a:r>
              <a:rPr sz="825" dirty="0">
                <a:latin typeface="Century Gothic"/>
                <a:cs typeface="Century Gothic"/>
              </a:rPr>
              <a:t>perfect </a:t>
            </a:r>
            <a:r>
              <a:rPr sz="825" spc="-4" dirty="0">
                <a:latin typeface="Century Gothic"/>
                <a:cs typeface="Century Gothic"/>
              </a:rPr>
              <a:t>Valentine’s Day</a:t>
            </a:r>
            <a:r>
              <a:rPr sz="825" spc="-98" dirty="0">
                <a:latin typeface="Century Gothic"/>
                <a:cs typeface="Century Gothic"/>
              </a:rPr>
              <a:t> </a:t>
            </a:r>
            <a:r>
              <a:rPr sz="825" dirty="0">
                <a:latin typeface="Century Gothic"/>
                <a:cs typeface="Century Gothic"/>
              </a:rPr>
              <a:t>gift!</a:t>
            </a:r>
            <a:endParaRPr sz="825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0460" y="2508504"/>
            <a:ext cx="4261961" cy="95955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049" marR="3810" algn="ctr">
              <a:lnSpc>
                <a:spcPct val="99300"/>
              </a:lnSpc>
              <a:spcBef>
                <a:spcPts val="83"/>
              </a:spcBef>
            </a:pPr>
            <a:r>
              <a:rPr sz="825" spc="-4" dirty="0">
                <a:latin typeface="Century Gothic"/>
                <a:cs typeface="Century Gothic"/>
              </a:rPr>
              <a:t>GDS will sponsor </a:t>
            </a:r>
            <a:r>
              <a:rPr sz="825" dirty="0">
                <a:latin typeface="Century Gothic"/>
                <a:cs typeface="Century Gothic"/>
              </a:rPr>
              <a:t>this </a:t>
            </a:r>
            <a:r>
              <a:rPr sz="825" spc="-4" dirty="0">
                <a:latin typeface="Century Gothic"/>
                <a:cs typeface="Century Gothic"/>
              </a:rPr>
              <a:t>daily feature </a:t>
            </a:r>
            <a:r>
              <a:rPr sz="825" dirty="0">
                <a:latin typeface="Century Gothic"/>
                <a:cs typeface="Century Gothic"/>
              </a:rPr>
              <a:t>for 1 week leading into </a:t>
            </a:r>
            <a:r>
              <a:rPr sz="825" spc="-4" dirty="0">
                <a:latin typeface="Century Gothic"/>
                <a:cs typeface="Century Gothic"/>
              </a:rPr>
              <a:t>Valentine’s Day </a:t>
            </a:r>
            <a:r>
              <a:rPr sz="825" spc="-8" dirty="0">
                <a:latin typeface="Century Gothic"/>
                <a:cs typeface="Century Gothic"/>
              </a:rPr>
              <a:t>AND </a:t>
            </a:r>
            <a:r>
              <a:rPr sz="825" dirty="0">
                <a:latin typeface="Century Gothic"/>
                <a:cs typeface="Century Gothic"/>
              </a:rPr>
              <a:t>we’d  love to invite Julie come in to co-host the Friday segment. This </a:t>
            </a:r>
            <a:r>
              <a:rPr sz="825" spc="-4" dirty="0">
                <a:latin typeface="Century Gothic"/>
                <a:cs typeface="Century Gothic"/>
              </a:rPr>
              <a:t>will </a:t>
            </a:r>
            <a:r>
              <a:rPr sz="825" dirty="0">
                <a:latin typeface="Century Gothic"/>
                <a:cs typeface="Century Gothic"/>
              </a:rPr>
              <a:t>run the week of  </a:t>
            </a:r>
            <a:r>
              <a:rPr sz="825" spc="-4" dirty="0">
                <a:latin typeface="Century Gothic"/>
                <a:cs typeface="Century Gothic"/>
              </a:rPr>
              <a:t>2/5. </a:t>
            </a:r>
            <a:r>
              <a:rPr sz="825" dirty="0">
                <a:latin typeface="Century Gothic"/>
                <a:cs typeface="Century Gothic"/>
              </a:rPr>
              <a:t>To continue </a:t>
            </a:r>
            <a:r>
              <a:rPr sz="825" spc="-4" dirty="0">
                <a:latin typeface="Century Gothic"/>
                <a:cs typeface="Century Gothic"/>
              </a:rPr>
              <a:t>promotion </a:t>
            </a:r>
            <a:r>
              <a:rPr sz="825" dirty="0">
                <a:latin typeface="Century Gothic"/>
                <a:cs typeface="Century Gothic"/>
              </a:rPr>
              <a:t>into the week of </a:t>
            </a:r>
            <a:r>
              <a:rPr sz="825" spc="-4" dirty="0">
                <a:latin typeface="Century Gothic"/>
                <a:cs typeface="Century Gothic"/>
              </a:rPr>
              <a:t>Valentine’s Day, </a:t>
            </a:r>
            <a:r>
              <a:rPr sz="825" dirty="0">
                <a:latin typeface="Century Gothic"/>
                <a:cs typeface="Century Gothic"/>
              </a:rPr>
              <a:t>Sam </a:t>
            </a:r>
            <a:r>
              <a:rPr sz="825" spc="-4" dirty="0">
                <a:latin typeface="Century Gothic"/>
                <a:cs typeface="Century Gothic"/>
              </a:rPr>
              <a:t>will </a:t>
            </a:r>
            <a:r>
              <a:rPr sz="825" dirty="0">
                <a:latin typeface="Century Gothic"/>
                <a:cs typeface="Century Gothic"/>
              </a:rPr>
              <a:t>continue  </a:t>
            </a:r>
            <a:r>
              <a:rPr sz="825" spc="-4" dirty="0">
                <a:latin typeface="Century Gothic"/>
                <a:cs typeface="Century Gothic"/>
              </a:rPr>
              <a:t>daily </a:t>
            </a:r>
            <a:r>
              <a:rPr sz="825" dirty="0">
                <a:latin typeface="Century Gothic"/>
                <a:cs typeface="Century Gothic"/>
              </a:rPr>
              <a:t>on </a:t>
            </a:r>
            <a:r>
              <a:rPr sz="825" spc="-4" dirty="0">
                <a:latin typeface="Century Gothic"/>
                <a:cs typeface="Century Gothic"/>
              </a:rPr>
              <a:t>air </a:t>
            </a:r>
            <a:r>
              <a:rPr sz="825" dirty="0">
                <a:latin typeface="Century Gothic"/>
                <a:cs typeface="Century Gothic"/>
              </a:rPr>
              <a:t>giveaways </a:t>
            </a:r>
            <a:r>
              <a:rPr sz="825" spc="-8" dirty="0">
                <a:latin typeface="Century Gothic"/>
                <a:cs typeface="Century Gothic"/>
              </a:rPr>
              <a:t>(M-W), </a:t>
            </a:r>
            <a:r>
              <a:rPr sz="825" dirty="0">
                <a:latin typeface="Century Gothic"/>
                <a:cs typeface="Century Gothic"/>
              </a:rPr>
              <a:t>where she </a:t>
            </a:r>
            <a:r>
              <a:rPr sz="825" spc="-4" dirty="0">
                <a:latin typeface="Century Gothic"/>
                <a:cs typeface="Century Gothic"/>
              </a:rPr>
              <a:t>will </a:t>
            </a:r>
            <a:r>
              <a:rPr sz="825" dirty="0">
                <a:latin typeface="Century Gothic"/>
                <a:cs typeface="Century Gothic"/>
              </a:rPr>
              <a:t>talk about </a:t>
            </a:r>
            <a:r>
              <a:rPr sz="825" spc="-4" dirty="0">
                <a:latin typeface="Century Gothic"/>
                <a:cs typeface="Century Gothic"/>
              </a:rPr>
              <a:t>GDS’ Valentine’s Day  specials.</a:t>
            </a:r>
            <a:endParaRPr sz="825">
              <a:latin typeface="Century Gothic"/>
              <a:cs typeface="Century Gothic"/>
            </a:endParaRPr>
          </a:p>
          <a:p>
            <a:pPr marL="82867">
              <a:spcBef>
                <a:spcPts val="698"/>
              </a:spcBef>
            </a:pPr>
            <a:r>
              <a:rPr sz="750" b="1" u="sng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GDS to </a:t>
            </a:r>
            <a:r>
              <a:rPr sz="750" b="1" u="sng" spc="-8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receive:</a:t>
            </a:r>
            <a:endParaRPr sz="750">
              <a:latin typeface="Century Gothic"/>
              <a:cs typeface="Century Gothic"/>
            </a:endParaRPr>
          </a:p>
          <a:p>
            <a:pPr marL="297656" indent="-214789">
              <a:buFont typeface="Arial"/>
              <a:buChar char="•"/>
              <a:tabLst>
                <a:tab pos="297656" algn="l"/>
                <a:tab pos="298133" algn="l"/>
              </a:tabLst>
            </a:pPr>
            <a:r>
              <a:rPr sz="750" spc="-4" dirty="0">
                <a:latin typeface="Century Gothic"/>
                <a:cs typeface="Century Gothic"/>
              </a:rPr>
              <a:t>Three Track Snack Sponsorship the week of</a:t>
            </a:r>
            <a:r>
              <a:rPr sz="750" spc="26" dirty="0">
                <a:latin typeface="Century Gothic"/>
                <a:cs typeface="Century Gothic"/>
              </a:rPr>
              <a:t> </a:t>
            </a:r>
            <a:r>
              <a:rPr sz="750" spc="-8" dirty="0">
                <a:latin typeface="Century Gothic"/>
                <a:cs typeface="Century Gothic"/>
              </a:rPr>
              <a:t>2/5</a:t>
            </a:r>
            <a:endParaRPr sz="75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14069" y="3451670"/>
            <a:ext cx="5121116" cy="104788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567214" indent="-214789">
              <a:spcBef>
                <a:spcPts val="71"/>
              </a:spcBef>
              <a:buFont typeface="Arial"/>
              <a:buChar char="•"/>
              <a:tabLst>
                <a:tab pos="567214" algn="l"/>
                <a:tab pos="567690" algn="l"/>
              </a:tabLst>
            </a:pPr>
            <a:r>
              <a:rPr sz="750" spc="-11" dirty="0">
                <a:latin typeface="Century Gothic"/>
                <a:cs typeface="Century Gothic"/>
              </a:rPr>
              <a:t>(10) </a:t>
            </a:r>
            <a:r>
              <a:rPr sz="750" spc="-4" dirty="0">
                <a:latin typeface="Century Gothic"/>
                <a:cs typeface="Century Gothic"/>
              </a:rPr>
              <a:t>live reads during the Three Track Snack Segment – </a:t>
            </a:r>
            <a:r>
              <a:rPr sz="750" b="1" spc="-8" dirty="0">
                <a:latin typeface="Century Gothic"/>
                <a:cs typeface="Century Gothic"/>
              </a:rPr>
              <a:t>value </a:t>
            </a:r>
            <a:r>
              <a:rPr sz="750" b="1" spc="-4" dirty="0">
                <a:latin typeface="Century Gothic"/>
                <a:cs typeface="Century Gothic"/>
              </a:rPr>
              <a:t>of </a:t>
            </a:r>
            <a:r>
              <a:rPr sz="750" b="1" spc="-8" dirty="0">
                <a:latin typeface="Century Gothic"/>
                <a:cs typeface="Century Gothic"/>
              </a:rPr>
              <a:t>$2,500</a:t>
            </a:r>
            <a:r>
              <a:rPr sz="750" b="1" spc="139" dirty="0">
                <a:latin typeface="Century Gothic"/>
                <a:cs typeface="Century Gothic"/>
              </a:rPr>
              <a:t> </a:t>
            </a:r>
            <a:r>
              <a:rPr sz="750" b="1" spc="-8" dirty="0">
                <a:latin typeface="Century Gothic"/>
                <a:cs typeface="Century Gothic"/>
              </a:rPr>
              <a:t>($250/ea)</a:t>
            </a:r>
            <a:endParaRPr sz="750">
              <a:latin typeface="Century Gothic"/>
              <a:cs typeface="Century Gothic"/>
            </a:endParaRPr>
          </a:p>
          <a:p>
            <a:pPr marL="567214" indent="-214789">
              <a:buFont typeface="Arial"/>
              <a:buChar char="•"/>
              <a:tabLst>
                <a:tab pos="567214" algn="l"/>
                <a:tab pos="567690" algn="l"/>
              </a:tabLst>
            </a:pPr>
            <a:r>
              <a:rPr sz="750" spc="-4" dirty="0">
                <a:latin typeface="Century Gothic"/>
                <a:cs typeface="Century Gothic"/>
              </a:rPr>
              <a:t>Julie to co-host the </a:t>
            </a:r>
            <a:r>
              <a:rPr sz="750" spc="-8" dirty="0">
                <a:latin typeface="Century Gothic"/>
                <a:cs typeface="Century Gothic"/>
              </a:rPr>
              <a:t>segment </a:t>
            </a:r>
            <a:r>
              <a:rPr sz="750" spc="-4" dirty="0">
                <a:latin typeface="Century Gothic"/>
                <a:cs typeface="Century Gothic"/>
              </a:rPr>
              <a:t>that will air one day during the week of </a:t>
            </a:r>
            <a:r>
              <a:rPr sz="750" spc="-8" dirty="0">
                <a:latin typeface="Century Gothic"/>
                <a:cs typeface="Century Gothic"/>
              </a:rPr>
              <a:t>2/5 </a:t>
            </a:r>
            <a:r>
              <a:rPr sz="750" spc="-4" dirty="0">
                <a:latin typeface="Century Gothic"/>
                <a:cs typeface="Century Gothic"/>
              </a:rPr>
              <a:t>– </a:t>
            </a:r>
            <a:r>
              <a:rPr sz="750" b="1" spc="-4" dirty="0">
                <a:latin typeface="Century Gothic"/>
                <a:cs typeface="Century Gothic"/>
              </a:rPr>
              <a:t>minimum </a:t>
            </a:r>
            <a:r>
              <a:rPr sz="750" b="1" spc="-8" dirty="0">
                <a:latin typeface="Century Gothic"/>
                <a:cs typeface="Century Gothic"/>
              </a:rPr>
              <a:t>value </a:t>
            </a:r>
            <a:r>
              <a:rPr sz="750" b="1" spc="-4" dirty="0">
                <a:latin typeface="Century Gothic"/>
                <a:cs typeface="Century Gothic"/>
              </a:rPr>
              <a:t>of</a:t>
            </a:r>
            <a:r>
              <a:rPr sz="750" b="1" spc="131" dirty="0">
                <a:latin typeface="Century Gothic"/>
                <a:cs typeface="Century Gothic"/>
              </a:rPr>
              <a:t> </a:t>
            </a:r>
            <a:r>
              <a:rPr sz="750" b="1" spc="-8" dirty="0">
                <a:latin typeface="Century Gothic"/>
                <a:cs typeface="Century Gothic"/>
              </a:rPr>
              <a:t>$2,500</a:t>
            </a:r>
            <a:endParaRPr sz="750">
              <a:latin typeface="Century Gothic"/>
              <a:cs typeface="Century Gothic"/>
            </a:endParaRPr>
          </a:p>
          <a:p>
            <a:pPr marL="9525" lvl="1" indent="685800">
              <a:buFont typeface="Arial"/>
              <a:buChar char="•"/>
              <a:tabLst>
                <a:tab pos="910114" algn="l"/>
                <a:tab pos="910590" algn="l"/>
              </a:tabLst>
            </a:pPr>
            <a:r>
              <a:rPr sz="750" spc="-4" dirty="0">
                <a:latin typeface="Century Gothic"/>
                <a:cs typeface="Century Gothic"/>
              </a:rPr>
              <a:t>2-3 breaks to talk </a:t>
            </a:r>
            <a:r>
              <a:rPr sz="750" spc="-8" dirty="0">
                <a:latin typeface="Century Gothic"/>
                <a:cs typeface="Century Gothic"/>
              </a:rPr>
              <a:t>about </a:t>
            </a:r>
            <a:r>
              <a:rPr sz="750" spc="-4" dirty="0">
                <a:latin typeface="Century Gothic"/>
                <a:cs typeface="Century Gothic"/>
              </a:rPr>
              <a:t>the </a:t>
            </a:r>
            <a:r>
              <a:rPr sz="750" spc="-8" dirty="0">
                <a:latin typeface="Century Gothic"/>
                <a:cs typeface="Century Gothic"/>
              </a:rPr>
              <a:t>GDS </a:t>
            </a:r>
            <a:r>
              <a:rPr sz="750" spc="-4" dirty="0">
                <a:latin typeface="Century Gothic"/>
                <a:cs typeface="Century Gothic"/>
              </a:rPr>
              <a:t>Valentine’s Day</a:t>
            </a:r>
            <a:r>
              <a:rPr sz="750" spc="19" dirty="0">
                <a:latin typeface="Century Gothic"/>
                <a:cs typeface="Century Gothic"/>
              </a:rPr>
              <a:t> </a:t>
            </a:r>
            <a:r>
              <a:rPr sz="750" spc="-4" dirty="0">
                <a:latin typeface="Century Gothic"/>
                <a:cs typeface="Century Gothic"/>
              </a:rPr>
              <a:t>specials</a:t>
            </a:r>
            <a:endParaRPr sz="750">
              <a:latin typeface="Century Gothic"/>
              <a:cs typeface="Century Gothic"/>
            </a:endParaRPr>
          </a:p>
          <a:p>
            <a:pPr marL="9525" marR="2530793" lvl="1" indent="685800">
              <a:buFont typeface="Arial"/>
              <a:buChar char="•"/>
              <a:tabLst>
                <a:tab pos="910114" algn="l"/>
                <a:tab pos="910590" algn="l"/>
              </a:tabLst>
            </a:pPr>
            <a:r>
              <a:rPr sz="750" spc="-4" dirty="0">
                <a:latin typeface="Century Gothic"/>
                <a:cs typeface="Century Gothic"/>
              </a:rPr>
              <a:t>Social media posting – </a:t>
            </a:r>
            <a:r>
              <a:rPr sz="750" b="1" spc="-8" dirty="0">
                <a:latin typeface="Century Gothic"/>
                <a:cs typeface="Century Gothic"/>
              </a:rPr>
              <a:t>value </a:t>
            </a:r>
            <a:r>
              <a:rPr sz="750" b="1" spc="-4" dirty="0">
                <a:latin typeface="Century Gothic"/>
                <a:cs typeface="Century Gothic"/>
              </a:rPr>
              <a:t>of </a:t>
            </a:r>
            <a:r>
              <a:rPr sz="750" b="1" spc="-8" dirty="0">
                <a:latin typeface="Century Gothic"/>
                <a:cs typeface="Century Gothic"/>
              </a:rPr>
              <a:t>$400 </a:t>
            </a:r>
            <a:r>
              <a:rPr sz="750" b="1" u="sng" spc="-8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750" b="1" u="sng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GDS to </a:t>
            </a:r>
            <a:r>
              <a:rPr sz="750" b="1" u="sng" spc="-8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provide:</a:t>
            </a:r>
            <a:endParaRPr sz="750">
              <a:latin typeface="Century Gothic"/>
              <a:cs typeface="Century Gothic"/>
            </a:endParaRPr>
          </a:p>
          <a:p>
            <a:pPr marL="224314" indent="-214789"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750" spc="-11" dirty="0">
                <a:latin typeface="Century Gothic"/>
                <a:cs typeface="Century Gothic"/>
              </a:rPr>
              <a:t>(8) </a:t>
            </a:r>
            <a:r>
              <a:rPr sz="750" spc="-8" dirty="0">
                <a:latin typeface="Century Gothic"/>
                <a:cs typeface="Century Gothic"/>
              </a:rPr>
              <a:t>$250</a:t>
            </a:r>
            <a:r>
              <a:rPr sz="750" spc="19" dirty="0">
                <a:latin typeface="Century Gothic"/>
                <a:cs typeface="Century Gothic"/>
              </a:rPr>
              <a:t> </a:t>
            </a:r>
            <a:r>
              <a:rPr sz="750" spc="-4" dirty="0">
                <a:latin typeface="Century Gothic"/>
                <a:cs typeface="Century Gothic"/>
              </a:rPr>
              <a:t>giftcards</a:t>
            </a:r>
            <a:endParaRPr sz="750">
              <a:latin typeface="Century Gothic"/>
              <a:cs typeface="Century Gothic"/>
            </a:endParaRPr>
          </a:p>
          <a:p>
            <a:pPr marL="567214" lvl="1" indent="-214789">
              <a:buFont typeface="Arial"/>
              <a:buChar char="•"/>
              <a:tabLst>
                <a:tab pos="567214" algn="l"/>
                <a:tab pos="567690" algn="l"/>
              </a:tabLst>
            </a:pPr>
            <a:r>
              <a:rPr sz="750" spc="-11" dirty="0">
                <a:latin typeface="Century Gothic"/>
                <a:cs typeface="Century Gothic"/>
              </a:rPr>
              <a:t>(5) </a:t>
            </a:r>
            <a:r>
              <a:rPr sz="750" spc="-4" dirty="0">
                <a:latin typeface="Century Gothic"/>
                <a:cs typeface="Century Gothic"/>
              </a:rPr>
              <a:t>given away the week of the Three Track Snack</a:t>
            </a:r>
            <a:r>
              <a:rPr sz="750" spc="30" dirty="0">
                <a:latin typeface="Century Gothic"/>
                <a:cs typeface="Century Gothic"/>
              </a:rPr>
              <a:t> </a:t>
            </a:r>
            <a:r>
              <a:rPr sz="750" spc="-4" dirty="0">
                <a:latin typeface="Century Gothic"/>
                <a:cs typeface="Century Gothic"/>
              </a:rPr>
              <a:t>sponsorship</a:t>
            </a:r>
            <a:endParaRPr sz="750">
              <a:latin typeface="Century Gothic"/>
              <a:cs typeface="Century Gothic"/>
            </a:endParaRPr>
          </a:p>
          <a:p>
            <a:pPr marL="567214" lvl="1" indent="-214789">
              <a:buFont typeface="Arial"/>
              <a:buChar char="•"/>
              <a:tabLst>
                <a:tab pos="567214" algn="l"/>
                <a:tab pos="567690" algn="l"/>
              </a:tabLst>
            </a:pPr>
            <a:r>
              <a:rPr sz="750" spc="-11" dirty="0">
                <a:latin typeface="Century Gothic"/>
                <a:cs typeface="Century Gothic"/>
              </a:rPr>
              <a:t>(3) </a:t>
            </a:r>
            <a:r>
              <a:rPr sz="750" spc="-4" dirty="0">
                <a:latin typeface="Century Gothic"/>
                <a:cs typeface="Century Gothic"/>
              </a:rPr>
              <a:t>the week of</a:t>
            </a:r>
            <a:r>
              <a:rPr sz="750" spc="8" dirty="0">
                <a:latin typeface="Century Gothic"/>
                <a:cs typeface="Century Gothic"/>
              </a:rPr>
              <a:t> </a:t>
            </a:r>
            <a:r>
              <a:rPr sz="750" spc="-8" dirty="0">
                <a:latin typeface="Century Gothic"/>
                <a:cs typeface="Century Gothic"/>
              </a:rPr>
              <a:t>2/12</a:t>
            </a:r>
            <a:endParaRPr sz="750">
              <a:latin typeface="Century Gothic"/>
              <a:cs typeface="Century Gothic"/>
            </a:endParaRPr>
          </a:p>
          <a:p>
            <a:pPr marL="224314" indent="-214789"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750" spc="-4" dirty="0">
                <a:latin typeface="Century Gothic"/>
                <a:cs typeface="Century Gothic"/>
              </a:rPr>
              <a:t>Gift certificate, </a:t>
            </a:r>
            <a:r>
              <a:rPr sz="750" spc="-8" dirty="0">
                <a:latin typeface="Century Gothic"/>
                <a:cs typeface="Century Gothic"/>
              </a:rPr>
              <a:t>copy, </a:t>
            </a:r>
            <a:r>
              <a:rPr sz="750" spc="-4" dirty="0">
                <a:latin typeface="Century Gothic"/>
                <a:cs typeface="Century Gothic"/>
              </a:rPr>
              <a:t>logo, any imaging by</a:t>
            </a:r>
            <a:r>
              <a:rPr sz="750" spc="19" dirty="0">
                <a:latin typeface="Century Gothic"/>
                <a:cs typeface="Century Gothic"/>
              </a:rPr>
              <a:t> </a:t>
            </a:r>
            <a:r>
              <a:rPr sz="750" spc="-8" dirty="0">
                <a:latin typeface="Century Gothic"/>
                <a:cs typeface="Century Gothic"/>
              </a:rPr>
              <a:t>1/26</a:t>
            </a:r>
            <a:endParaRPr sz="75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09882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2094" y="4312539"/>
            <a:ext cx="2467737" cy="417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1306448" y="168020"/>
            <a:ext cx="1215009" cy="750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91336" y="1065641"/>
            <a:ext cx="6479381" cy="933428"/>
          </a:xfrm>
          <a:prstGeom prst="rect">
            <a:avLst/>
          </a:prstGeom>
        </p:spPr>
        <p:txBody>
          <a:bodyPr vert="horz" wrap="square" lIns="0" tIns="10001" rIns="0" bIns="0" rtlCol="0" anchor="b">
            <a:spAutoFit/>
          </a:bodyPr>
          <a:lstStyle/>
          <a:p>
            <a:pPr marL="9525" marR="3810" indent="-476" algn="ctr">
              <a:lnSpc>
                <a:spcPct val="100000"/>
              </a:lnSpc>
              <a:spcBef>
                <a:spcPts val="79"/>
              </a:spcBef>
            </a:pPr>
            <a:r>
              <a:rPr b="0" i="0" spc="-4" dirty="0"/>
              <a:t>Valentine’s Day </a:t>
            </a:r>
            <a:r>
              <a:rPr b="0" i="0" spc="-8" dirty="0"/>
              <a:t>is </a:t>
            </a:r>
            <a:r>
              <a:rPr b="0" i="0" spc="-4" dirty="0"/>
              <a:t>around </a:t>
            </a:r>
            <a:r>
              <a:rPr b="0" i="0" dirty="0">
                <a:latin typeface="Century Gothic"/>
                <a:cs typeface="Century Gothic"/>
              </a:rPr>
              <a:t>the corner…. </a:t>
            </a:r>
            <a:r>
              <a:rPr b="0" i="0" spc="-4" dirty="0"/>
              <a:t>Make sure </a:t>
            </a:r>
            <a:r>
              <a:rPr b="0" i="0" spc="0" dirty="0"/>
              <a:t>to </a:t>
            </a:r>
            <a:r>
              <a:rPr b="0" i="0" spc="-4" dirty="0"/>
              <a:t>find </a:t>
            </a:r>
            <a:r>
              <a:rPr b="0" i="0" dirty="0">
                <a:latin typeface="Century Gothic"/>
                <a:cs typeface="Century Gothic"/>
              </a:rPr>
              <a:t>something  </a:t>
            </a:r>
            <a:r>
              <a:rPr b="0" i="0" spc="-4" dirty="0"/>
              <a:t>special for </a:t>
            </a:r>
            <a:r>
              <a:rPr b="0" i="0" dirty="0">
                <a:latin typeface="Century Gothic"/>
                <a:cs typeface="Century Gothic"/>
              </a:rPr>
              <a:t>the one </a:t>
            </a:r>
            <a:r>
              <a:rPr b="0" i="0" spc="-4" dirty="0"/>
              <a:t>you </a:t>
            </a:r>
            <a:r>
              <a:rPr b="0" i="0" dirty="0">
                <a:latin typeface="Century Gothic"/>
                <a:cs typeface="Century Gothic"/>
              </a:rPr>
              <a:t>love </a:t>
            </a:r>
            <a:r>
              <a:rPr b="0" i="0" spc="-4" dirty="0"/>
              <a:t>at </a:t>
            </a:r>
            <a:r>
              <a:rPr b="0" i="0" dirty="0">
                <a:latin typeface="Century Gothic"/>
                <a:cs typeface="Century Gothic"/>
              </a:rPr>
              <a:t>The </a:t>
            </a:r>
            <a:r>
              <a:rPr b="0" i="0" spc="-4" dirty="0"/>
              <a:t>Gold </a:t>
            </a:r>
            <a:r>
              <a:rPr b="0" i="0" dirty="0">
                <a:latin typeface="Century Gothic"/>
                <a:cs typeface="Century Gothic"/>
              </a:rPr>
              <a:t>&amp; </a:t>
            </a:r>
            <a:r>
              <a:rPr b="0" i="0" spc="-4" dirty="0"/>
              <a:t>Diamond Source! 107.3 </a:t>
            </a:r>
            <a:r>
              <a:rPr b="0" i="0" dirty="0">
                <a:latin typeface="Century Gothic"/>
                <a:cs typeface="Century Gothic"/>
              </a:rPr>
              <a:t>The  </a:t>
            </a:r>
            <a:r>
              <a:rPr b="0" i="0" spc="-4" dirty="0"/>
              <a:t>Eagle is giving you </a:t>
            </a:r>
            <a:r>
              <a:rPr b="0" i="0" dirty="0">
                <a:latin typeface="Century Gothic"/>
                <a:cs typeface="Century Gothic"/>
              </a:rPr>
              <a:t>the chance to </a:t>
            </a:r>
            <a:r>
              <a:rPr b="0" i="0" spc="-4" dirty="0"/>
              <a:t>win </a:t>
            </a:r>
            <a:r>
              <a:rPr b="0" i="0" dirty="0">
                <a:latin typeface="Century Gothic"/>
                <a:cs typeface="Century Gothic"/>
              </a:rPr>
              <a:t>a </a:t>
            </a:r>
            <a:r>
              <a:rPr b="0" i="0" spc="-4" dirty="0"/>
              <a:t>$250 Gold </a:t>
            </a:r>
            <a:r>
              <a:rPr b="0" i="0" dirty="0">
                <a:latin typeface="Century Gothic"/>
                <a:cs typeface="Century Gothic"/>
              </a:rPr>
              <a:t>&amp; </a:t>
            </a:r>
            <a:r>
              <a:rPr b="0" i="0" spc="-4" dirty="0"/>
              <a:t>Diamond Source  gift</a:t>
            </a:r>
            <a:r>
              <a:rPr b="0" i="0" spc="-8" dirty="0"/>
              <a:t> </a:t>
            </a:r>
            <a:r>
              <a:rPr b="0" i="0" spc="-4" dirty="0"/>
              <a:t>certificate!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65961" y="2145506"/>
            <a:ext cx="6552248" cy="20652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59531">
              <a:lnSpc>
                <a:spcPts val="1256"/>
              </a:lnSpc>
              <a:spcBef>
                <a:spcPts val="79"/>
              </a:spcBef>
            </a:pPr>
            <a:r>
              <a:rPr sz="1050" b="1" u="heavy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Promotional</a:t>
            </a:r>
            <a:r>
              <a:rPr sz="1050" b="1" u="heavy" spc="-1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Concept:</a:t>
            </a:r>
            <a:endParaRPr sz="1050">
              <a:latin typeface="Century Gothic"/>
              <a:cs typeface="Century Gothic"/>
            </a:endParaRPr>
          </a:p>
          <a:p>
            <a:pPr marL="59531" marR="3810">
              <a:lnSpc>
                <a:spcPts val="1260"/>
              </a:lnSpc>
              <a:spcBef>
                <a:spcPts val="34"/>
              </a:spcBef>
            </a:pPr>
            <a:r>
              <a:rPr sz="1050" spc="-4" dirty="0">
                <a:latin typeface="Century Gothic"/>
                <a:cs typeface="Century Gothic"/>
              </a:rPr>
              <a:t>107.3 The </a:t>
            </a:r>
            <a:r>
              <a:rPr sz="1050" dirty="0">
                <a:latin typeface="Century Gothic"/>
                <a:cs typeface="Century Gothic"/>
              </a:rPr>
              <a:t>Eagle will </a:t>
            </a:r>
            <a:r>
              <a:rPr sz="1050" spc="-4" dirty="0">
                <a:latin typeface="Century Gothic"/>
                <a:cs typeface="Century Gothic"/>
              </a:rPr>
              <a:t>host </a:t>
            </a:r>
            <a:r>
              <a:rPr sz="1050" dirty="0">
                <a:latin typeface="Century Gothic"/>
                <a:cs typeface="Century Gothic"/>
              </a:rPr>
              <a:t>an online </a:t>
            </a:r>
            <a:r>
              <a:rPr sz="1050" spc="-4" dirty="0">
                <a:latin typeface="Century Gothic"/>
                <a:cs typeface="Century Gothic"/>
              </a:rPr>
              <a:t>contest </a:t>
            </a:r>
            <a:r>
              <a:rPr sz="1050" dirty="0">
                <a:latin typeface="Century Gothic"/>
                <a:cs typeface="Century Gothic"/>
              </a:rPr>
              <a:t>where </a:t>
            </a:r>
            <a:r>
              <a:rPr sz="1050" spc="-4" dirty="0">
                <a:latin typeface="Century Gothic"/>
                <a:cs typeface="Century Gothic"/>
              </a:rPr>
              <a:t>listeners </a:t>
            </a:r>
            <a:r>
              <a:rPr sz="1050" dirty="0">
                <a:latin typeface="Century Gothic"/>
                <a:cs typeface="Century Gothic"/>
              </a:rPr>
              <a:t>will register for their chance </a:t>
            </a:r>
            <a:r>
              <a:rPr sz="1050" spc="-4" dirty="0">
                <a:latin typeface="Century Gothic"/>
                <a:cs typeface="Century Gothic"/>
              </a:rPr>
              <a:t>to </a:t>
            </a:r>
            <a:r>
              <a:rPr sz="1050" dirty="0">
                <a:latin typeface="Century Gothic"/>
                <a:cs typeface="Century Gothic"/>
              </a:rPr>
              <a:t>win a </a:t>
            </a:r>
            <a:r>
              <a:rPr sz="1050" spc="-4" dirty="0">
                <a:latin typeface="Century Gothic"/>
                <a:cs typeface="Century Gothic"/>
              </a:rPr>
              <a:t>$250  </a:t>
            </a:r>
            <a:r>
              <a:rPr sz="1050" dirty="0">
                <a:latin typeface="Century Gothic"/>
                <a:cs typeface="Century Gothic"/>
              </a:rPr>
              <a:t>gift </a:t>
            </a:r>
            <a:r>
              <a:rPr sz="1050" spc="-4" dirty="0">
                <a:latin typeface="Century Gothic"/>
                <a:cs typeface="Century Gothic"/>
              </a:rPr>
              <a:t>certificate to the </a:t>
            </a:r>
            <a:r>
              <a:rPr sz="1050" dirty="0">
                <a:latin typeface="Century Gothic"/>
                <a:cs typeface="Century Gothic"/>
              </a:rPr>
              <a:t>Gold &amp; </a:t>
            </a:r>
            <a:r>
              <a:rPr sz="1050" spc="-4" dirty="0">
                <a:latin typeface="Century Gothic"/>
                <a:cs typeface="Century Gothic"/>
              </a:rPr>
              <a:t>Diamond Source. </a:t>
            </a:r>
            <a:r>
              <a:rPr sz="1050" dirty="0">
                <a:latin typeface="Century Gothic"/>
                <a:cs typeface="Century Gothic"/>
              </a:rPr>
              <a:t>This web </a:t>
            </a:r>
            <a:r>
              <a:rPr sz="1050" spc="-4" dirty="0">
                <a:latin typeface="Century Gothic"/>
                <a:cs typeface="Century Gothic"/>
              </a:rPr>
              <a:t>contest </a:t>
            </a:r>
            <a:r>
              <a:rPr sz="1050" dirty="0">
                <a:latin typeface="Century Gothic"/>
                <a:cs typeface="Century Gothic"/>
              </a:rPr>
              <a:t>will be supported </a:t>
            </a:r>
            <a:r>
              <a:rPr sz="1050" spc="-4" dirty="0">
                <a:latin typeface="Century Gothic"/>
                <a:cs typeface="Century Gothic"/>
              </a:rPr>
              <a:t>online and </a:t>
            </a:r>
            <a:r>
              <a:rPr sz="1050" dirty="0">
                <a:latin typeface="Century Gothic"/>
                <a:cs typeface="Century Gothic"/>
              </a:rPr>
              <a:t>through  on air </a:t>
            </a:r>
            <a:r>
              <a:rPr sz="1050" spc="-4" dirty="0">
                <a:latin typeface="Century Gothic"/>
                <a:cs typeface="Century Gothic"/>
              </a:rPr>
              <a:t>promos, </a:t>
            </a:r>
            <a:r>
              <a:rPr sz="1050" dirty="0">
                <a:latin typeface="Century Gothic"/>
                <a:cs typeface="Century Gothic"/>
              </a:rPr>
              <a:t>enforcing </a:t>
            </a:r>
            <a:r>
              <a:rPr sz="1050" spc="-4" dirty="0">
                <a:latin typeface="Century Gothic"/>
                <a:cs typeface="Century Gothic"/>
              </a:rPr>
              <a:t>the message that any Valentine’s </a:t>
            </a:r>
            <a:r>
              <a:rPr sz="1050" dirty="0">
                <a:latin typeface="Century Gothic"/>
                <a:cs typeface="Century Gothic"/>
              </a:rPr>
              <a:t>Day </a:t>
            </a:r>
            <a:r>
              <a:rPr sz="1050" spc="-4" dirty="0">
                <a:latin typeface="Century Gothic"/>
                <a:cs typeface="Century Gothic"/>
              </a:rPr>
              <a:t>shopping </a:t>
            </a:r>
            <a:r>
              <a:rPr sz="1050" dirty="0">
                <a:latin typeface="Century Gothic"/>
                <a:cs typeface="Century Gothic"/>
              </a:rPr>
              <a:t>can be </a:t>
            </a:r>
            <a:r>
              <a:rPr sz="1050" spc="-4" dirty="0">
                <a:latin typeface="Century Gothic"/>
                <a:cs typeface="Century Gothic"/>
              </a:rPr>
              <a:t>taken </a:t>
            </a:r>
            <a:r>
              <a:rPr sz="1050" dirty="0">
                <a:latin typeface="Century Gothic"/>
                <a:cs typeface="Century Gothic"/>
              </a:rPr>
              <a:t>care of</a:t>
            </a:r>
            <a:r>
              <a:rPr sz="1050" spc="-124" dirty="0">
                <a:latin typeface="Century Gothic"/>
                <a:cs typeface="Century Gothic"/>
              </a:rPr>
              <a:t> </a:t>
            </a:r>
            <a:r>
              <a:rPr sz="1050" spc="-4" dirty="0">
                <a:latin typeface="Century Gothic"/>
                <a:cs typeface="Century Gothic"/>
              </a:rPr>
              <a:t>at</a:t>
            </a:r>
            <a:endParaRPr sz="1050">
              <a:latin typeface="Century Gothic"/>
              <a:cs typeface="Century Gothic"/>
            </a:endParaRPr>
          </a:p>
          <a:p>
            <a:pPr marL="59531">
              <a:lnSpc>
                <a:spcPts val="1219"/>
              </a:lnSpc>
            </a:pPr>
            <a:r>
              <a:rPr sz="1050" spc="-4" dirty="0">
                <a:latin typeface="Century Gothic"/>
                <a:cs typeface="Century Gothic"/>
              </a:rPr>
              <a:t>the </a:t>
            </a:r>
            <a:r>
              <a:rPr sz="1050" dirty="0">
                <a:latin typeface="Century Gothic"/>
                <a:cs typeface="Century Gothic"/>
              </a:rPr>
              <a:t>Gold &amp; </a:t>
            </a:r>
            <a:r>
              <a:rPr sz="1050" spc="-4" dirty="0">
                <a:latin typeface="Century Gothic"/>
                <a:cs typeface="Century Gothic"/>
              </a:rPr>
              <a:t>Diamond</a:t>
            </a:r>
            <a:r>
              <a:rPr sz="1050" spc="-64" dirty="0">
                <a:latin typeface="Century Gothic"/>
                <a:cs typeface="Century Gothic"/>
              </a:rPr>
              <a:t> </a:t>
            </a:r>
            <a:r>
              <a:rPr sz="1050" spc="-4" dirty="0">
                <a:latin typeface="Century Gothic"/>
                <a:cs typeface="Century Gothic"/>
              </a:rPr>
              <a:t>Source.</a:t>
            </a:r>
            <a:endParaRPr sz="1050">
              <a:latin typeface="Century Gothic"/>
              <a:cs typeface="Century Gothic"/>
            </a:endParaRPr>
          </a:p>
          <a:p>
            <a:pPr marL="9525">
              <a:lnSpc>
                <a:spcPts val="1256"/>
              </a:lnSpc>
              <a:spcBef>
                <a:spcPts val="619"/>
              </a:spcBef>
            </a:pP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GDS to</a:t>
            </a:r>
            <a:r>
              <a:rPr sz="1050" b="1" u="heavy" spc="-19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receive:</a:t>
            </a:r>
            <a:endParaRPr sz="1050">
              <a:latin typeface="Century Gothic"/>
              <a:cs typeface="Century Gothic"/>
            </a:endParaRPr>
          </a:p>
          <a:p>
            <a:pPr marL="9525">
              <a:lnSpc>
                <a:spcPts val="1256"/>
              </a:lnSpc>
              <a:tabLst>
                <a:tab pos="224314" algn="l"/>
              </a:tabLst>
            </a:pPr>
            <a:r>
              <a:rPr sz="1050" dirty="0">
                <a:latin typeface="Century Gothic"/>
                <a:cs typeface="Century Gothic"/>
              </a:rPr>
              <a:t>-	</a:t>
            </a:r>
            <a:r>
              <a:rPr sz="1050" spc="-4" dirty="0">
                <a:latin typeface="Century Gothic"/>
                <a:cs typeface="Century Gothic"/>
              </a:rPr>
              <a:t>(30) :15s </a:t>
            </a:r>
            <a:r>
              <a:rPr sz="1050" dirty="0">
                <a:latin typeface="Century Gothic"/>
                <a:cs typeface="Century Gothic"/>
              </a:rPr>
              <a:t>M-SU 12a-12a running </a:t>
            </a:r>
            <a:r>
              <a:rPr sz="1050" spc="-4" dirty="0">
                <a:latin typeface="Century Gothic"/>
                <a:cs typeface="Century Gothic"/>
              </a:rPr>
              <a:t>1/29 </a:t>
            </a:r>
            <a:r>
              <a:rPr sz="1050" dirty="0">
                <a:latin typeface="Century Gothic"/>
                <a:cs typeface="Century Gothic"/>
              </a:rPr>
              <a:t>+ </a:t>
            </a:r>
            <a:r>
              <a:rPr sz="1050" spc="-4" dirty="0">
                <a:latin typeface="Century Gothic"/>
                <a:cs typeface="Century Gothic"/>
              </a:rPr>
              <a:t>2/5 </a:t>
            </a:r>
            <a:r>
              <a:rPr sz="1050" dirty="0">
                <a:latin typeface="Century Gothic"/>
                <a:cs typeface="Century Gothic"/>
              </a:rPr>
              <a:t>– </a:t>
            </a:r>
            <a:r>
              <a:rPr sz="1050" b="1" spc="-4" dirty="0">
                <a:latin typeface="Century Gothic"/>
                <a:cs typeface="Century Gothic"/>
              </a:rPr>
              <a:t>value of</a:t>
            </a:r>
            <a:r>
              <a:rPr sz="1050" b="1" spc="-105" dirty="0">
                <a:latin typeface="Century Gothic"/>
                <a:cs typeface="Century Gothic"/>
              </a:rPr>
              <a:t> </a:t>
            </a:r>
            <a:r>
              <a:rPr sz="1050" b="1" dirty="0">
                <a:latin typeface="Century Gothic"/>
                <a:cs typeface="Century Gothic"/>
              </a:rPr>
              <a:t>$1,980</a:t>
            </a:r>
            <a:endParaRPr sz="1050">
              <a:latin typeface="Century Gothic"/>
              <a:cs typeface="Century Gothic"/>
            </a:endParaRPr>
          </a:p>
          <a:p>
            <a:pPr marL="224314" indent="-214789">
              <a:buChar char="-"/>
              <a:tabLst>
                <a:tab pos="224314" algn="l"/>
                <a:tab pos="224790" algn="l"/>
              </a:tabLst>
            </a:pPr>
            <a:r>
              <a:rPr sz="1050" spc="-4" dirty="0">
                <a:latin typeface="Century Gothic"/>
                <a:cs typeface="Century Gothic"/>
              </a:rPr>
              <a:t>Custom </a:t>
            </a:r>
            <a:r>
              <a:rPr sz="1050" dirty="0">
                <a:latin typeface="Century Gothic"/>
                <a:cs typeface="Century Gothic"/>
              </a:rPr>
              <a:t>web </a:t>
            </a:r>
            <a:r>
              <a:rPr sz="1050" spc="-4" dirty="0">
                <a:latin typeface="Century Gothic"/>
                <a:cs typeface="Century Gothic"/>
              </a:rPr>
              <a:t>contest </a:t>
            </a:r>
            <a:r>
              <a:rPr sz="1050" dirty="0">
                <a:latin typeface="Century Gothic"/>
                <a:cs typeface="Century Gothic"/>
              </a:rPr>
              <a:t>page on</a:t>
            </a:r>
            <a:r>
              <a:rPr sz="1050" dirty="0">
                <a:solidFill>
                  <a:srgbClr val="0462C1"/>
                </a:solidFill>
                <a:latin typeface="Century Gothic"/>
                <a:cs typeface="Century Gothic"/>
              </a:rPr>
              <a:t> </a:t>
            </a:r>
            <a:r>
              <a:rPr sz="1050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entury Gothic"/>
                <a:cs typeface="Century Gothic"/>
                <a:hlinkClick r:id="rId4"/>
              </a:rPr>
              <a:t>www.1073theeagle.com</a:t>
            </a:r>
            <a:r>
              <a:rPr sz="1050" spc="-4" dirty="0">
                <a:solidFill>
                  <a:srgbClr val="0462C1"/>
                </a:solidFill>
                <a:latin typeface="Century Gothic"/>
                <a:cs typeface="Century Gothic"/>
                <a:hlinkClick r:id="rId4"/>
              </a:rPr>
              <a:t> </a:t>
            </a:r>
            <a:r>
              <a:rPr sz="1050" dirty="0">
                <a:latin typeface="Century Gothic"/>
                <a:cs typeface="Century Gothic"/>
              </a:rPr>
              <a:t>– </a:t>
            </a:r>
            <a:r>
              <a:rPr sz="1050" b="1" spc="-4" dirty="0">
                <a:latin typeface="Century Gothic"/>
                <a:cs typeface="Century Gothic"/>
              </a:rPr>
              <a:t>value of</a:t>
            </a:r>
            <a:r>
              <a:rPr sz="1050" b="1" spc="-105" dirty="0">
                <a:latin typeface="Century Gothic"/>
                <a:cs typeface="Century Gothic"/>
              </a:rPr>
              <a:t> </a:t>
            </a:r>
            <a:r>
              <a:rPr sz="1050" b="1" dirty="0">
                <a:latin typeface="Century Gothic"/>
                <a:cs typeface="Century Gothic"/>
              </a:rPr>
              <a:t>$1,000</a:t>
            </a:r>
            <a:endParaRPr sz="1050">
              <a:latin typeface="Century Gothic"/>
              <a:cs typeface="Century Gothic"/>
            </a:endParaRPr>
          </a:p>
          <a:p>
            <a:pPr>
              <a:spcBef>
                <a:spcPts val="19"/>
              </a:spcBef>
              <a:buFont typeface="Century Gothic"/>
              <a:buChar char="-"/>
            </a:pPr>
            <a:endParaRPr sz="1088">
              <a:latin typeface="Times New Roman"/>
              <a:cs typeface="Times New Roman"/>
            </a:endParaRPr>
          </a:p>
          <a:p>
            <a:pPr marL="9525">
              <a:lnSpc>
                <a:spcPts val="1256"/>
              </a:lnSpc>
            </a:pP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GDS to </a:t>
            </a:r>
            <a:r>
              <a:rPr sz="1050" b="1" u="heavy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provide by</a:t>
            </a:r>
            <a:r>
              <a:rPr sz="1050" b="1" u="heavy" spc="-3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1/27:</a:t>
            </a:r>
            <a:endParaRPr sz="1050">
              <a:latin typeface="Century Gothic"/>
              <a:cs typeface="Century Gothic"/>
            </a:endParaRPr>
          </a:p>
          <a:p>
            <a:pPr marL="224314" indent="-214789">
              <a:lnSpc>
                <a:spcPts val="1256"/>
              </a:lnSpc>
              <a:buChar char="-"/>
              <a:tabLst>
                <a:tab pos="224314" algn="l"/>
                <a:tab pos="224790" algn="l"/>
              </a:tabLst>
            </a:pPr>
            <a:r>
              <a:rPr sz="1050" spc="-4" dirty="0">
                <a:latin typeface="Century Gothic"/>
                <a:cs typeface="Century Gothic"/>
              </a:rPr>
              <a:t>(1) $250 </a:t>
            </a:r>
            <a:r>
              <a:rPr sz="1050" dirty="0">
                <a:latin typeface="Century Gothic"/>
                <a:cs typeface="Century Gothic"/>
              </a:rPr>
              <a:t>gift</a:t>
            </a:r>
            <a:r>
              <a:rPr sz="1050" spc="-38" dirty="0">
                <a:latin typeface="Century Gothic"/>
                <a:cs typeface="Century Gothic"/>
              </a:rPr>
              <a:t> </a:t>
            </a:r>
            <a:r>
              <a:rPr sz="1050" spc="-4" dirty="0">
                <a:latin typeface="Century Gothic"/>
                <a:cs typeface="Century Gothic"/>
              </a:rPr>
              <a:t>certificate</a:t>
            </a:r>
            <a:endParaRPr sz="1050">
              <a:latin typeface="Century Gothic"/>
              <a:cs typeface="Century Gothic"/>
            </a:endParaRPr>
          </a:p>
          <a:p>
            <a:pPr marL="224314" indent="-214789">
              <a:buChar char="-"/>
              <a:tabLst>
                <a:tab pos="224314" algn="l"/>
                <a:tab pos="224790" algn="l"/>
              </a:tabLst>
            </a:pPr>
            <a:r>
              <a:rPr sz="1050" dirty="0">
                <a:latin typeface="Century Gothic"/>
                <a:cs typeface="Century Gothic"/>
              </a:rPr>
              <a:t>Gift </a:t>
            </a:r>
            <a:r>
              <a:rPr sz="1050" spc="-4" dirty="0">
                <a:latin typeface="Century Gothic"/>
                <a:cs typeface="Century Gothic"/>
              </a:rPr>
              <a:t>certificate, </a:t>
            </a:r>
            <a:r>
              <a:rPr sz="1050" dirty="0">
                <a:latin typeface="Century Gothic"/>
                <a:cs typeface="Century Gothic"/>
              </a:rPr>
              <a:t>copy, logo, </a:t>
            </a:r>
            <a:r>
              <a:rPr sz="1050" spc="-4" dirty="0">
                <a:latin typeface="Century Gothic"/>
                <a:cs typeface="Century Gothic"/>
              </a:rPr>
              <a:t>any </a:t>
            </a:r>
            <a:r>
              <a:rPr sz="1050" dirty="0">
                <a:latin typeface="Century Gothic"/>
                <a:cs typeface="Century Gothic"/>
              </a:rPr>
              <a:t>imaging </a:t>
            </a:r>
            <a:r>
              <a:rPr sz="1050" spc="-4" dirty="0">
                <a:latin typeface="Century Gothic"/>
                <a:cs typeface="Century Gothic"/>
              </a:rPr>
              <a:t>by</a:t>
            </a:r>
            <a:r>
              <a:rPr sz="1050" spc="-135" dirty="0">
                <a:latin typeface="Century Gothic"/>
                <a:cs typeface="Century Gothic"/>
              </a:rPr>
              <a:t> </a:t>
            </a:r>
            <a:r>
              <a:rPr sz="1050" spc="-4" dirty="0">
                <a:latin typeface="Century Gothic"/>
                <a:cs typeface="Century Gothic"/>
              </a:rPr>
              <a:t>1/26</a:t>
            </a:r>
            <a:endParaRPr sz="105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9266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2094" y="4312539"/>
            <a:ext cx="2467737" cy="417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4060" y="1085301"/>
            <a:ext cx="6479381" cy="933428"/>
          </a:xfrm>
          <a:prstGeom prst="rect">
            <a:avLst/>
          </a:prstGeom>
        </p:spPr>
        <p:txBody>
          <a:bodyPr vert="horz" wrap="square" lIns="0" tIns="10001" rIns="0" bIns="0" rtlCol="0" anchor="b">
            <a:spAutoFit/>
          </a:bodyPr>
          <a:lstStyle/>
          <a:p>
            <a:pPr marL="9049" marR="3810" indent="-1429" algn="ctr">
              <a:lnSpc>
                <a:spcPct val="100000"/>
              </a:lnSpc>
              <a:spcBef>
                <a:spcPts val="79"/>
              </a:spcBef>
            </a:pPr>
            <a:r>
              <a:rPr b="0" i="0" spc="-4" dirty="0"/>
              <a:t>Valentine’s Day is around </a:t>
            </a:r>
            <a:r>
              <a:rPr b="0" i="0" dirty="0">
                <a:latin typeface="Century Gothic"/>
                <a:cs typeface="Century Gothic"/>
              </a:rPr>
              <a:t>the corner…. Make sure </a:t>
            </a:r>
            <a:r>
              <a:rPr b="0" i="0" spc="-4" dirty="0"/>
              <a:t>you find something  special for </a:t>
            </a:r>
            <a:r>
              <a:rPr b="0" i="0" dirty="0">
                <a:latin typeface="Century Gothic"/>
                <a:cs typeface="Century Gothic"/>
              </a:rPr>
              <a:t>the one </a:t>
            </a:r>
            <a:r>
              <a:rPr b="0" i="0" spc="-4" dirty="0"/>
              <a:t>you </a:t>
            </a:r>
            <a:r>
              <a:rPr b="0" i="0" dirty="0">
                <a:latin typeface="Century Gothic"/>
                <a:cs typeface="Century Gothic"/>
              </a:rPr>
              <a:t>love </a:t>
            </a:r>
            <a:r>
              <a:rPr b="0" i="0" spc="-4" dirty="0"/>
              <a:t>at </a:t>
            </a:r>
            <a:r>
              <a:rPr b="0" i="0" dirty="0">
                <a:latin typeface="Century Gothic"/>
                <a:cs typeface="Century Gothic"/>
              </a:rPr>
              <a:t>The </a:t>
            </a:r>
            <a:r>
              <a:rPr b="0" i="0" spc="-4" dirty="0"/>
              <a:t>Gold </a:t>
            </a:r>
            <a:r>
              <a:rPr b="0" i="0" dirty="0">
                <a:latin typeface="Century Gothic"/>
                <a:cs typeface="Century Gothic"/>
              </a:rPr>
              <a:t>&amp; </a:t>
            </a:r>
            <a:r>
              <a:rPr b="0" i="0" spc="-4" dirty="0"/>
              <a:t>Diamond Source! 105.5 </a:t>
            </a:r>
            <a:r>
              <a:rPr b="0" i="0" dirty="0">
                <a:latin typeface="Century Gothic"/>
                <a:cs typeface="Century Gothic"/>
              </a:rPr>
              <a:t>The  Dove </a:t>
            </a:r>
            <a:r>
              <a:rPr b="0" i="0" spc="-4" dirty="0"/>
              <a:t>is giving </a:t>
            </a:r>
            <a:r>
              <a:rPr b="0" i="0" dirty="0">
                <a:latin typeface="Century Gothic"/>
                <a:cs typeface="Century Gothic"/>
              </a:rPr>
              <a:t>listeners the chance to </a:t>
            </a:r>
            <a:r>
              <a:rPr b="0" i="0" spc="-4" dirty="0"/>
              <a:t>win </a:t>
            </a:r>
            <a:r>
              <a:rPr b="0" i="0" dirty="0">
                <a:latin typeface="Century Gothic"/>
                <a:cs typeface="Century Gothic"/>
              </a:rPr>
              <a:t>a $250 Gold &amp; </a:t>
            </a:r>
            <a:r>
              <a:rPr b="0" i="0" spc="-4" dirty="0"/>
              <a:t>Diamond  Source gift</a:t>
            </a:r>
            <a:r>
              <a:rPr b="0" i="0" spc="-8" dirty="0"/>
              <a:t> </a:t>
            </a:r>
            <a:r>
              <a:rPr b="0" i="0" spc="-4" dirty="0"/>
              <a:t>certificate!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65961" y="2145506"/>
            <a:ext cx="6552248" cy="206521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59531">
              <a:lnSpc>
                <a:spcPts val="1256"/>
              </a:lnSpc>
              <a:spcBef>
                <a:spcPts val="79"/>
              </a:spcBef>
            </a:pPr>
            <a:r>
              <a:rPr sz="1050" b="1" u="heavy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Promotional</a:t>
            </a:r>
            <a:r>
              <a:rPr sz="1050" b="1" u="heavy" spc="-1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Concept:</a:t>
            </a:r>
            <a:endParaRPr sz="1050">
              <a:latin typeface="Century Gothic"/>
              <a:cs typeface="Century Gothic"/>
            </a:endParaRPr>
          </a:p>
          <a:p>
            <a:pPr marL="59531" marR="3810">
              <a:lnSpc>
                <a:spcPts val="1260"/>
              </a:lnSpc>
              <a:spcBef>
                <a:spcPts val="34"/>
              </a:spcBef>
            </a:pPr>
            <a:r>
              <a:rPr sz="1050" spc="-4" dirty="0">
                <a:latin typeface="Century Gothic"/>
                <a:cs typeface="Century Gothic"/>
              </a:rPr>
              <a:t>105.5 The </a:t>
            </a:r>
            <a:r>
              <a:rPr sz="1050" dirty="0">
                <a:latin typeface="Century Gothic"/>
                <a:cs typeface="Century Gothic"/>
              </a:rPr>
              <a:t>Dove will </a:t>
            </a:r>
            <a:r>
              <a:rPr sz="1050" spc="-4" dirty="0">
                <a:latin typeface="Century Gothic"/>
                <a:cs typeface="Century Gothic"/>
              </a:rPr>
              <a:t>host </a:t>
            </a:r>
            <a:r>
              <a:rPr sz="1050" dirty="0">
                <a:latin typeface="Century Gothic"/>
                <a:cs typeface="Century Gothic"/>
              </a:rPr>
              <a:t>an online </a:t>
            </a:r>
            <a:r>
              <a:rPr sz="1050" spc="-4" dirty="0">
                <a:latin typeface="Century Gothic"/>
                <a:cs typeface="Century Gothic"/>
              </a:rPr>
              <a:t>contest </a:t>
            </a:r>
            <a:r>
              <a:rPr sz="1050" dirty="0">
                <a:latin typeface="Century Gothic"/>
                <a:cs typeface="Century Gothic"/>
              </a:rPr>
              <a:t>where </a:t>
            </a:r>
            <a:r>
              <a:rPr sz="1050" spc="-4" dirty="0">
                <a:latin typeface="Century Gothic"/>
                <a:cs typeface="Century Gothic"/>
              </a:rPr>
              <a:t>listeners </a:t>
            </a:r>
            <a:r>
              <a:rPr sz="1050" dirty="0">
                <a:latin typeface="Century Gothic"/>
                <a:cs typeface="Century Gothic"/>
              </a:rPr>
              <a:t>will register for their chance </a:t>
            </a:r>
            <a:r>
              <a:rPr sz="1050" spc="-4" dirty="0">
                <a:latin typeface="Century Gothic"/>
                <a:cs typeface="Century Gothic"/>
              </a:rPr>
              <a:t>to </a:t>
            </a:r>
            <a:r>
              <a:rPr sz="1050" dirty="0">
                <a:latin typeface="Century Gothic"/>
                <a:cs typeface="Century Gothic"/>
              </a:rPr>
              <a:t>win a </a:t>
            </a:r>
            <a:r>
              <a:rPr sz="1050" spc="-4" dirty="0">
                <a:latin typeface="Century Gothic"/>
                <a:cs typeface="Century Gothic"/>
              </a:rPr>
              <a:t>$250  </a:t>
            </a:r>
            <a:r>
              <a:rPr sz="1050" dirty="0">
                <a:latin typeface="Century Gothic"/>
                <a:cs typeface="Century Gothic"/>
              </a:rPr>
              <a:t>gift </a:t>
            </a:r>
            <a:r>
              <a:rPr sz="1050" spc="-4" dirty="0">
                <a:latin typeface="Century Gothic"/>
                <a:cs typeface="Century Gothic"/>
              </a:rPr>
              <a:t>certificate to the </a:t>
            </a:r>
            <a:r>
              <a:rPr sz="1050" dirty="0">
                <a:latin typeface="Century Gothic"/>
                <a:cs typeface="Century Gothic"/>
              </a:rPr>
              <a:t>Gold &amp; </a:t>
            </a:r>
            <a:r>
              <a:rPr sz="1050" spc="-4" dirty="0">
                <a:latin typeface="Century Gothic"/>
                <a:cs typeface="Century Gothic"/>
              </a:rPr>
              <a:t>Diamond Source. </a:t>
            </a:r>
            <a:r>
              <a:rPr sz="1050" dirty="0">
                <a:latin typeface="Century Gothic"/>
                <a:cs typeface="Century Gothic"/>
              </a:rPr>
              <a:t>This web </a:t>
            </a:r>
            <a:r>
              <a:rPr sz="1050" spc="-4" dirty="0">
                <a:latin typeface="Century Gothic"/>
                <a:cs typeface="Century Gothic"/>
              </a:rPr>
              <a:t>contest </a:t>
            </a:r>
            <a:r>
              <a:rPr sz="1050" dirty="0">
                <a:latin typeface="Century Gothic"/>
                <a:cs typeface="Century Gothic"/>
              </a:rPr>
              <a:t>will be supported </a:t>
            </a:r>
            <a:r>
              <a:rPr sz="1050" spc="-4" dirty="0">
                <a:latin typeface="Century Gothic"/>
                <a:cs typeface="Century Gothic"/>
              </a:rPr>
              <a:t>online and </a:t>
            </a:r>
            <a:r>
              <a:rPr sz="1050" dirty="0">
                <a:latin typeface="Century Gothic"/>
                <a:cs typeface="Century Gothic"/>
              </a:rPr>
              <a:t>through  on air </a:t>
            </a:r>
            <a:r>
              <a:rPr sz="1050" spc="-4" dirty="0">
                <a:latin typeface="Century Gothic"/>
                <a:cs typeface="Century Gothic"/>
              </a:rPr>
              <a:t>promos, </a:t>
            </a:r>
            <a:r>
              <a:rPr sz="1050" dirty="0">
                <a:latin typeface="Century Gothic"/>
                <a:cs typeface="Century Gothic"/>
              </a:rPr>
              <a:t>enforcing </a:t>
            </a:r>
            <a:r>
              <a:rPr sz="1050" spc="-4" dirty="0">
                <a:latin typeface="Century Gothic"/>
                <a:cs typeface="Century Gothic"/>
              </a:rPr>
              <a:t>the message that any Valentine’s </a:t>
            </a:r>
            <a:r>
              <a:rPr sz="1050" dirty="0">
                <a:latin typeface="Century Gothic"/>
                <a:cs typeface="Century Gothic"/>
              </a:rPr>
              <a:t>Day </a:t>
            </a:r>
            <a:r>
              <a:rPr sz="1050" spc="-4" dirty="0">
                <a:latin typeface="Century Gothic"/>
                <a:cs typeface="Century Gothic"/>
              </a:rPr>
              <a:t>shopping </a:t>
            </a:r>
            <a:r>
              <a:rPr sz="1050" dirty="0">
                <a:latin typeface="Century Gothic"/>
                <a:cs typeface="Century Gothic"/>
              </a:rPr>
              <a:t>can be </a:t>
            </a:r>
            <a:r>
              <a:rPr sz="1050" spc="-4" dirty="0">
                <a:latin typeface="Century Gothic"/>
                <a:cs typeface="Century Gothic"/>
              </a:rPr>
              <a:t>taken </a:t>
            </a:r>
            <a:r>
              <a:rPr sz="1050" dirty="0">
                <a:latin typeface="Century Gothic"/>
                <a:cs typeface="Century Gothic"/>
              </a:rPr>
              <a:t>care of</a:t>
            </a:r>
            <a:r>
              <a:rPr sz="1050" spc="-124" dirty="0">
                <a:latin typeface="Century Gothic"/>
                <a:cs typeface="Century Gothic"/>
              </a:rPr>
              <a:t> </a:t>
            </a:r>
            <a:r>
              <a:rPr sz="1050" spc="-4" dirty="0">
                <a:latin typeface="Century Gothic"/>
                <a:cs typeface="Century Gothic"/>
              </a:rPr>
              <a:t>at</a:t>
            </a:r>
            <a:endParaRPr sz="1050">
              <a:latin typeface="Century Gothic"/>
              <a:cs typeface="Century Gothic"/>
            </a:endParaRPr>
          </a:p>
          <a:p>
            <a:pPr marL="59531">
              <a:lnSpc>
                <a:spcPts val="1219"/>
              </a:lnSpc>
            </a:pPr>
            <a:r>
              <a:rPr sz="1050" spc="-4" dirty="0">
                <a:latin typeface="Century Gothic"/>
                <a:cs typeface="Century Gothic"/>
              </a:rPr>
              <a:t>the </a:t>
            </a:r>
            <a:r>
              <a:rPr sz="1050" dirty="0">
                <a:latin typeface="Century Gothic"/>
                <a:cs typeface="Century Gothic"/>
              </a:rPr>
              <a:t>Gold &amp; </a:t>
            </a:r>
            <a:r>
              <a:rPr sz="1050" spc="-4" dirty="0">
                <a:latin typeface="Century Gothic"/>
                <a:cs typeface="Century Gothic"/>
              </a:rPr>
              <a:t>Diamond</a:t>
            </a:r>
            <a:r>
              <a:rPr sz="1050" spc="-64" dirty="0">
                <a:latin typeface="Century Gothic"/>
                <a:cs typeface="Century Gothic"/>
              </a:rPr>
              <a:t> </a:t>
            </a:r>
            <a:r>
              <a:rPr sz="1050" spc="-4" dirty="0">
                <a:latin typeface="Century Gothic"/>
                <a:cs typeface="Century Gothic"/>
              </a:rPr>
              <a:t>Source.</a:t>
            </a:r>
            <a:endParaRPr sz="1050">
              <a:latin typeface="Century Gothic"/>
              <a:cs typeface="Century Gothic"/>
            </a:endParaRPr>
          </a:p>
          <a:p>
            <a:pPr marL="9525">
              <a:lnSpc>
                <a:spcPts val="1256"/>
              </a:lnSpc>
              <a:spcBef>
                <a:spcPts val="619"/>
              </a:spcBef>
            </a:pP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GDS to</a:t>
            </a:r>
            <a:r>
              <a:rPr sz="1050" b="1" u="heavy" spc="-19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receive:</a:t>
            </a:r>
            <a:endParaRPr sz="1050">
              <a:latin typeface="Century Gothic"/>
              <a:cs typeface="Century Gothic"/>
            </a:endParaRPr>
          </a:p>
          <a:p>
            <a:pPr marL="9525">
              <a:lnSpc>
                <a:spcPts val="1256"/>
              </a:lnSpc>
              <a:tabLst>
                <a:tab pos="224314" algn="l"/>
              </a:tabLst>
            </a:pPr>
            <a:r>
              <a:rPr sz="1050" dirty="0">
                <a:latin typeface="Century Gothic"/>
                <a:cs typeface="Century Gothic"/>
              </a:rPr>
              <a:t>-	</a:t>
            </a:r>
            <a:r>
              <a:rPr sz="1050" spc="-4" dirty="0">
                <a:latin typeface="Century Gothic"/>
                <a:cs typeface="Century Gothic"/>
              </a:rPr>
              <a:t>(30) :15s </a:t>
            </a:r>
            <a:r>
              <a:rPr sz="1050" dirty="0">
                <a:latin typeface="Century Gothic"/>
                <a:cs typeface="Century Gothic"/>
              </a:rPr>
              <a:t>M-SU 12a-12a running </a:t>
            </a:r>
            <a:r>
              <a:rPr sz="1050" spc="-4" dirty="0">
                <a:latin typeface="Century Gothic"/>
                <a:cs typeface="Century Gothic"/>
              </a:rPr>
              <a:t>1/29 </a:t>
            </a:r>
            <a:r>
              <a:rPr sz="1050" dirty="0">
                <a:latin typeface="Century Gothic"/>
                <a:cs typeface="Century Gothic"/>
              </a:rPr>
              <a:t>+ </a:t>
            </a:r>
            <a:r>
              <a:rPr sz="1050" spc="-4" dirty="0">
                <a:latin typeface="Century Gothic"/>
                <a:cs typeface="Century Gothic"/>
              </a:rPr>
              <a:t>2/5 </a:t>
            </a:r>
            <a:r>
              <a:rPr sz="1050" dirty="0">
                <a:latin typeface="Century Gothic"/>
                <a:cs typeface="Century Gothic"/>
              </a:rPr>
              <a:t>– </a:t>
            </a:r>
            <a:r>
              <a:rPr sz="1050" b="1" spc="-4" dirty="0">
                <a:latin typeface="Century Gothic"/>
                <a:cs typeface="Century Gothic"/>
              </a:rPr>
              <a:t>value of</a:t>
            </a:r>
            <a:r>
              <a:rPr sz="1050" b="1" spc="-105" dirty="0">
                <a:latin typeface="Century Gothic"/>
                <a:cs typeface="Century Gothic"/>
              </a:rPr>
              <a:t> </a:t>
            </a:r>
            <a:r>
              <a:rPr sz="1050" b="1" dirty="0">
                <a:latin typeface="Century Gothic"/>
                <a:cs typeface="Century Gothic"/>
              </a:rPr>
              <a:t>$1,980</a:t>
            </a:r>
            <a:endParaRPr sz="1050">
              <a:latin typeface="Century Gothic"/>
              <a:cs typeface="Century Gothic"/>
            </a:endParaRPr>
          </a:p>
          <a:p>
            <a:pPr marL="224314" indent="-214789">
              <a:buChar char="-"/>
              <a:tabLst>
                <a:tab pos="224314" algn="l"/>
                <a:tab pos="224790" algn="l"/>
              </a:tabLst>
            </a:pPr>
            <a:r>
              <a:rPr sz="1050" spc="-4" dirty="0">
                <a:latin typeface="Century Gothic"/>
                <a:cs typeface="Century Gothic"/>
              </a:rPr>
              <a:t>Custom </a:t>
            </a:r>
            <a:r>
              <a:rPr sz="1050" dirty="0">
                <a:latin typeface="Century Gothic"/>
                <a:cs typeface="Century Gothic"/>
              </a:rPr>
              <a:t>web </a:t>
            </a:r>
            <a:r>
              <a:rPr sz="1050" spc="-4" dirty="0">
                <a:latin typeface="Century Gothic"/>
                <a:cs typeface="Century Gothic"/>
              </a:rPr>
              <a:t>contest </a:t>
            </a:r>
            <a:r>
              <a:rPr sz="1050" dirty="0">
                <a:latin typeface="Century Gothic"/>
                <a:cs typeface="Century Gothic"/>
              </a:rPr>
              <a:t>page on</a:t>
            </a:r>
            <a:r>
              <a:rPr sz="1050" dirty="0">
                <a:solidFill>
                  <a:srgbClr val="0462C1"/>
                </a:solidFill>
                <a:latin typeface="Century Gothic"/>
                <a:cs typeface="Century Gothic"/>
              </a:rPr>
              <a:t> </a:t>
            </a:r>
            <a:r>
              <a:rPr sz="1050" u="sng" spc="-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entury Gothic"/>
                <a:cs typeface="Century Gothic"/>
                <a:hlinkClick r:id="rId3"/>
              </a:rPr>
              <a:t>www.wduv.com</a:t>
            </a:r>
            <a:r>
              <a:rPr sz="1050" spc="-4" dirty="0">
                <a:solidFill>
                  <a:srgbClr val="0462C1"/>
                </a:solidFill>
                <a:latin typeface="Century Gothic"/>
                <a:cs typeface="Century Gothic"/>
                <a:hlinkClick r:id="rId3"/>
              </a:rPr>
              <a:t> </a:t>
            </a:r>
            <a:r>
              <a:rPr sz="1050" dirty="0">
                <a:latin typeface="Century Gothic"/>
                <a:cs typeface="Century Gothic"/>
              </a:rPr>
              <a:t>– </a:t>
            </a:r>
            <a:r>
              <a:rPr sz="1050" b="1" spc="-4" dirty="0">
                <a:latin typeface="Century Gothic"/>
                <a:cs typeface="Century Gothic"/>
              </a:rPr>
              <a:t>value of</a:t>
            </a:r>
            <a:r>
              <a:rPr sz="1050" b="1" spc="-101" dirty="0">
                <a:latin typeface="Century Gothic"/>
                <a:cs typeface="Century Gothic"/>
              </a:rPr>
              <a:t> </a:t>
            </a:r>
            <a:r>
              <a:rPr sz="1050" b="1" dirty="0">
                <a:latin typeface="Century Gothic"/>
                <a:cs typeface="Century Gothic"/>
              </a:rPr>
              <a:t>$1,000</a:t>
            </a:r>
            <a:endParaRPr sz="1050">
              <a:latin typeface="Century Gothic"/>
              <a:cs typeface="Century Gothic"/>
            </a:endParaRPr>
          </a:p>
          <a:p>
            <a:pPr>
              <a:spcBef>
                <a:spcPts val="19"/>
              </a:spcBef>
              <a:buFont typeface="Century Gothic"/>
              <a:buChar char="-"/>
            </a:pPr>
            <a:endParaRPr sz="1088">
              <a:latin typeface="Times New Roman"/>
              <a:cs typeface="Times New Roman"/>
            </a:endParaRPr>
          </a:p>
          <a:p>
            <a:pPr marL="9525">
              <a:lnSpc>
                <a:spcPts val="1256"/>
              </a:lnSpc>
            </a:pP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GDS to </a:t>
            </a:r>
            <a:r>
              <a:rPr sz="1050" b="1" u="heavy" spc="-4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provide by</a:t>
            </a:r>
            <a:r>
              <a:rPr sz="1050" b="1" u="heavy" spc="-3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05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1/27:</a:t>
            </a:r>
            <a:endParaRPr sz="1050">
              <a:latin typeface="Century Gothic"/>
              <a:cs typeface="Century Gothic"/>
            </a:endParaRPr>
          </a:p>
          <a:p>
            <a:pPr marL="224314" indent="-214789">
              <a:lnSpc>
                <a:spcPts val="1256"/>
              </a:lnSpc>
              <a:buChar char="-"/>
              <a:tabLst>
                <a:tab pos="224314" algn="l"/>
                <a:tab pos="224790" algn="l"/>
              </a:tabLst>
            </a:pPr>
            <a:r>
              <a:rPr sz="1050" spc="-4" dirty="0">
                <a:latin typeface="Century Gothic"/>
                <a:cs typeface="Century Gothic"/>
              </a:rPr>
              <a:t>(1) $250 </a:t>
            </a:r>
            <a:r>
              <a:rPr sz="1050" dirty="0">
                <a:latin typeface="Century Gothic"/>
                <a:cs typeface="Century Gothic"/>
              </a:rPr>
              <a:t>gift</a:t>
            </a:r>
            <a:r>
              <a:rPr sz="1050" spc="-38" dirty="0">
                <a:latin typeface="Century Gothic"/>
                <a:cs typeface="Century Gothic"/>
              </a:rPr>
              <a:t> </a:t>
            </a:r>
            <a:r>
              <a:rPr sz="1050" spc="-4" dirty="0">
                <a:latin typeface="Century Gothic"/>
                <a:cs typeface="Century Gothic"/>
              </a:rPr>
              <a:t>certificate</a:t>
            </a:r>
            <a:endParaRPr sz="1050">
              <a:latin typeface="Century Gothic"/>
              <a:cs typeface="Century Gothic"/>
            </a:endParaRPr>
          </a:p>
          <a:p>
            <a:pPr marL="224314" indent="-214789">
              <a:buChar char="-"/>
              <a:tabLst>
                <a:tab pos="224314" algn="l"/>
                <a:tab pos="224790" algn="l"/>
              </a:tabLst>
            </a:pPr>
            <a:r>
              <a:rPr sz="1050" dirty="0">
                <a:latin typeface="Century Gothic"/>
                <a:cs typeface="Century Gothic"/>
              </a:rPr>
              <a:t>Gift </a:t>
            </a:r>
            <a:r>
              <a:rPr sz="1050" spc="-4" dirty="0">
                <a:latin typeface="Century Gothic"/>
                <a:cs typeface="Century Gothic"/>
              </a:rPr>
              <a:t>certificate, </a:t>
            </a:r>
            <a:r>
              <a:rPr sz="1050" dirty="0">
                <a:latin typeface="Century Gothic"/>
                <a:cs typeface="Century Gothic"/>
              </a:rPr>
              <a:t>copy, logo, </a:t>
            </a:r>
            <a:r>
              <a:rPr sz="1050" spc="-4" dirty="0">
                <a:latin typeface="Century Gothic"/>
                <a:cs typeface="Century Gothic"/>
              </a:rPr>
              <a:t>any </a:t>
            </a:r>
            <a:r>
              <a:rPr sz="1050" dirty="0">
                <a:latin typeface="Century Gothic"/>
                <a:cs typeface="Century Gothic"/>
              </a:rPr>
              <a:t>imaging </a:t>
            </a:r>
            <a:r>
              <a:rPr sz="1050" spc="-4" dirty="0">
                <a:latin typeface="Century Gothic"/>
                <a:cs typeface="Century Gothic"/>
              </a:rPr>
              <a:t>by</a:t>
            </a:r>
            <a:r>
              <a:rPr sz="1050" spc="-135" dirty="0">
                <a:latin typeface="Century Gothic"/>
                <a:cs typeface="Century Gothic"/>
              </a:rPr>
              <a:t> </a:t>
            </a:r>
            <a:r>
              <a:rPr sz="1050" spc="-4" dirty="0">
                <a:latin typeface="Century Gothic"/>
                <a:cs typeface="Century Gothic"/>
              </a:rPr>
              <a:t>1/26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6448" y="284607"/>
            <a:ext cx="1188720" cy="6537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452850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702818" y="262478"/>
          <a:ext cx="3741611" cy="73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5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44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66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01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400" b="1" spc="-5" dirty="0">
                          <a:latin typeface="Arial"/>
                          <a:cs typeface="Arial"/>
                        </a:rPr>
                        <a:t>Date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97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400" b="1" spc="-5" dirty="0">
                          <a:latin typeface="Arial"/>
                          <a:cs typeface="Arial"/>
                        </a:rPr>
                        <a:t>Air Time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97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400" b="1" spc="-5" dirty="0">
                          <a:latin typeface="Arial"/>
                          <a:cs typeface="Arial"/>
                        </a:rPr>
                        <a:t>Rate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97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400" b="1" spc="-5" dirty="0">
                          <a:latin typeface="Arial"/>
                          <a:cs typeface="Arial"/>
                        </a:rPr>
                        <a:t>Advertiser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97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400" b="1" spc="-5" dirty="0">
                          <a:latin typeface="Arial"/>
                          <a:cs typeface="Arial"/>
                        </a:rPr>
                        <a:t>Ad-ID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97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400" b="1" spc="-5" dirty="0">
                          <a:latin typeface="Arial"/>
                          <a:cs typeface="Arial"/>
                        </a:rPr>
                        <a:t>Station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97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400" b="1" spc="-5" dirty="0">
                          <a:latin typeface="Arial"/>
                          <a:cs typeface="Arial"/>
                        </a:rPr>
                        <a:t>Length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97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696326" y="105404"/>
            <a:ext cx="2517557" cy="297981"/>
          </a:xfrm>
          <a:prstGeom prst="rect">
            <a:avLst/>
          </a:prstGeom>
        </p:spPr>
        <p:txBody>
          <a:bodyPr vert="horz" wrap="square" lIns="0" tIns="6491" rIns="0" bIns="0" rtlCol="0">
            <a:spAutoFit/>
          </a:bodyPr>
          <a:lstStyle/>
          <a:p>
            <a:pPr marL="6491">
              <a:spcBef>
                <a:spcPts val="51"/>
              </a:spcBef>
            </a:pPr>
            <a:r>
              <a:rPr sz="818" b="1" dirty="0">
                <a:latin typeface="Arial"/>
                <a:cs typeface="Arial"/>
              </a:rPr>
              <a:t>Spot </a:t>
            </a:r>
            <a:r>
              <a:rPr sz="818" b="1" spc="-2" dirty="0">
                <a:latin typeface="Arial"/>
                <a:cs typeface="Arial"/>
              </a:rPr>
              <a:t>Manager: Placed,</a:t>
            </a:r>
            <a:r>
              <a:rPr sz="818" b="1" spc="2" dirty="0">
                <a:latin typeface="Arial"/>
                <a:cs typeface="Arial"/>
              </a:rPr>
              <a:t> </a:t>
            </a:r>
            <a:r>
              <a:rPr sz="818" b="1" spc="-2" dirty="0">
                <a:latin typeface="Arial"/>
                <a:cs typeface="Arial"/>
              </a:rPr>
              <a:t>02/09/18-02/09/18</a:t>
            </a:r>
            <a:endParaRPr sz="818">
              <a:latin typeface="Arial"/>
              <a:cs typeface="Arial"/>
            </a:endParaRPr>
          </a:p>
          <a:p>
            <a:pPr marL="309265">
              <a:spcBef>
                <a:spcPts val="764"/>
              </a:spcBef>
              <a:tabLst>
                <a:tab pos="818107" algn="l"/>
                <a:tab pos="1274702" algn="l"/>
              </a:tabLst>
            </a:pPr>
            <a:r>
              <a:rPr sz="409" spc="-2" dirty="0">
                <a:latin typeface="Arial"/>
                <a:cs typeface="Arial"/>
              </a:rPr>
              <a:t>02/09/18	6:54:21</a:t>
            </a:r>
            <a:r>
              <a:rPr sz="409" spc="2" dirty="0">
                <a:latin typeface="Arial"/>
                <a:cs typeface="Arial"/>
              </a:rPr>
              <a:t> </a:t>
            </a:r>
            <a:r>
              <a:rPr sz="409" dirty="0">
                <a:latin typeface="Arial"/>
                <a:cs typeface="Arial"/>
              </a:rPr>
              <a:t>PM	</a:t>
            </a:r>
            <a:r>
              <a:rPr sz="409" spc="-2" dirty="0">
                <a:latin typeface="Arial"/>
                <a:cs typeface="Arial"/>
              </a:rPr>
              <a:t>$0.00 Paraiba MarkeVALENTINE'S </a:t>
            </a:r>
            <a:r>
              <a:rPr sz="409" dirty="0">
                <a:latin typeface="Arial"/>
                <a:cs typeface="Arial"/>
              </a:rPr>
              <a:t>DAY INTERVIEW</a:t>
            </a:r>
            <a:endParaRPr sz="40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11361" y="327110"/>
            <a:ext cx="284272" cy="69520"/>
          </a:xfrm>
          <a:prstGeom prst="rect">
            <a:avLst/>
          </a:prstGeom>
        </p:spPr>
        <p:txBody>
          <a:bodyPr vert="horz" wrap="square" lIns="0" tIns="6491" rIns="0" bIns="0" rtlCol="0">
            <a:spAutoFit/>
          </a:bodyPr>
          <a:lstStyle/>
          <a:p>
            <a:pPr marL="6491">
              <a:spcBef>
                <a:spcPts val="51"/>
              </a:spcBef>
            </a:pPr>
            <a:r>
              <a:rPr sz="409" dirty="0">
                <a:latin typeface="Arial"/>
                <a:cs typeface="Arial"/>
              </a:rPr>
              <a:t>WWRM-FM</a:t>
            </a:r>
            <a:endParaRPr sz="40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4120" y="327110"/>
            <a:ext cx="114228" cy="69520"/>
          </a:xfrm>
          <a:prstGeom prst="rect">
            <a:avLst/>
          </a:prstGeom>
        </p:spPr>
        <p:txBody>
          <a:bodyPr vert="horz" wrap="square" lIns="0" tIns="6491" rIns="0" bIns="0" rtlCol="0">
            <a:spAutoFit/>
          </a:bodyPr>
          <a:lstStyle/>
          <a:p>
            <a:pPr marL="6491">
              <a:spcBef>
                <a:spcPts val="51"/>
              </a:spcBef>
            </a:pPr>
            <a:r>
              <a:rPr sz="409" spc="-2" dirty="0">
                <a:latin typeface="Arial"/>
                <a:cs typeface="Arial"/>
              </a:rPr>
              <a:t>2:00</a:t>
            </a:r>
            <a:endParaRPr sz="409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702816" y="412767"/>
          <a:ext cx="3738368" cy="246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6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000000"/>
                      </a:solidFill>
                      <a:prstDash val="solid"/>
                    </a:ln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353695">
                        <a:lnSpc>
                          <a:spcPts val="875"/>
                        </a:lnSpc>
                      </a:pPr>
                      <a:r>
                        <a:rPr sz="400" b="1" spc="-5" dirty="0">
                          <a:latin typeface="Arial"/>
                          <a:cs typeface="Arial"/>
                        </a:rPr>
                        <a:t>$0.00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2702816" y="4795350"/>
            <a:ext cx="3738692" cy="0"/>
          </a:xfrm>
          <a:custGeom>
            <a:avLst/>
            <a:gdLst/>
            <a:ahLst/>
            <a:cxnLst/>
            <a:rect l="l" t="t" r="r" b="b"/>
            <a:pathLst>
              <a:path w="7315834">
                <a:moveTo>
                  <a:pt x="0" y="0"/>
                </a:moveTo>
                <a:lnTo>
                  <a:pt x="7315203" y="0"/>
                </a:lnTo>
              </a:path>
            </a:pathLst>
          </a:custGeom>
          <a:ln w="95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sp>
        <p:nvSpPr>
          <p:cNvPr id="8" name="object 8"/>
          <p:cNvSpPr txBox="1"/>
          <p:nvPr/>
        </p:nvSpPr>
        <p:spPr>
          <a:xfrm>
            <a:off x="4404083" y="4793161"/>
            <a:ext cx="354041" cy="61634"/>
          </a:xfrm>
          <a:prstGeom prst="rect">
            <a:avLst/>
          </a:prstGeom>
        </p:spPr>
        <p:txBody>
          <a:bodyPr vert="horz" wrap="square" lIns="0" tIns="6491" rIns="0" bIns="0" rtlCol="0">
            <a:spAutoFit/>
          </a:bodyPr>
          <a:lstStyle/>
          <a:p>
            <a:pPr marL="6491">
              <a:spcBef>
                <a:spcPts val="51"/>
              </a:spcBef>
            </a:pPr>
            <a:r>
              <a:rPr sz="358" spc="-2" dirty="0">
                <a:latin typeface="Arial"/>
                <a:cs typeface="Arial"/>
              </a:rPr>
              <a:t>[Sorted by:</a:t>
            </a:r>
            <a:r>
              <a:rPr sz="358" spc="-8" dirty="0">
                <a:latin typeface="Arial"/>
                <a:cs typeface="Arial"/>
              </a:rPr>
              <a:t> </a:t>
            </a:r>
            <a:r>
              <a:rPr sz="358" spc="-2" dirty="0">
                <a:latin typeface="Arial"/>
                <a:cs typeface="Arial"/>
              </a:rPr>
              <a:t>Date]</a:t>
            </a:r>
            <a:endParaRPr sz="358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2816" y="4866991"/>
            <a:ext cx="3738692" cy="0"/>
          </a:xfrm>
          <a:custGeom>
            <a:avLst/>
            <a:gdLst/>
            <a:ahLst/>
            <a:cxnLst/>
            <a:rect l="l" t="t" r="r" b="b"/>
            <a:pathLst>
              <a:path w="7315834">
                <a:moveTo>
                  <a:pt x="0" y="0"/>
                </a:moveTo>
                <a:lnTo>
                  <a:pt x="7315203" y="0"/>
                </a:lnTo>
              </a:path>
            </a:pathLst>
          </a:custGeom>
          <a:ln w="95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sp>
        <p:nvSpPr>
          <p:cNvPr id="10" name="object 10"/>
          <p:cNvSpPr/>
          <p:nvPr/>
        </p:nvSpPr>
        <p:spPr>
          <a:xfrm>
            <a:off x="2702817" y="4965550"/>
            <a:ext cx="244135" cy="57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20"/>
          </a:p>
        </p:txBody>
      </p:sp>
      <p:sp>
        <p:nvSpPr>
          <p:cNvPr id="11" name="object 11"/>
          <p:cNvSpPr txBox="1"/>
          <p:nvPr/>
        </p:nvSpPr>
        <p:spPr>
          <a:xfrm>
            <a:off x="3920275" y="4959829"/>
            <a:ext cx="1321409" cy="61634"/>
          </a:xfrm>
          <a:prstGeom prst="rect">
            <a:avLst/>
          </a:prstGeom>
        </p:spPr>
        <p:txBody>
          <a:bodyPr vert="horz" wrap="square" lIns="0" tIns="6491" rIns="0" bIns="0" rtlCol="0">
            <a:spAutoFit/>
          </a:bodyPr>
          <a:lstStyle/>
          <a:p>
            <a:pPr marL="6491">
              <a:spcBef>
                <a:spcPts val="51"/>
              </a:spcBef>
            </a:pPr>
            <a:r>
              <a:rPr sz="358" spc="-2" dirty="0">
                <a:latin typeface="Arial"/>
                <a:cs typeface="Arial"/>
              </a:rPr>
              <a:t>Spot Manager: Placed, 02/09/18-02/09/18 (05/04/18 4:55:14 PM)</a:t>
            </a:r>
            <a:endParaRPr sz="35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00251" y="4959829"/>
            <a:ext cx="245655" cy="61634"/>
          </a:xfrm>
          <a:prstGeom prst="rect">
            <a:avLst/>
          </a:prstGeom>
        </p:spPr>
        <p:txBody>
          <a:bodyPr vert="horz" wrap="square" lIns="0" tIns="6491" rIns="0" bIns="0" rtlCol="0">
            <a:spAutoFit/>
          </a:bodyPr>
          <a:lstStyle/>
          <a:p>
            <a:pPr marL="6491">
              <a:spcBef>
                <a:spcPts val="51"/>
              </a:spcBef>
            </a:pPr>
            <a:r>
              <a:rPr sz="358" spc="-2" dirty="0">
                <a:latin typeface="Arial"/>
                <a:cs typeface="Arial"/>
              </a:rPr>
              <a:t>Page 1 </a:t>
            </a:r>
            <a:r>
              <a:rPr sz="358" dirty="0">
                <a:latin typeface="Arial"/>
                <a:cs typeface="Arial"/>
              </a:rPr>
              <a:t>of</a:t>
            </a:r>
            <a:r>
              <a:rPr sz="358" spc="-26" dirty="0">
                <a:latin typeface="Arial"/>
                <a:cs typeface="Arial"/>
              </a:rPr>
              <a:t> </a:t>
            </a:r>
            <a:r>
              <a:rPr sz="358" spc="-2" dirty="0">
                <a:latin typeface="Arial"/>
                <a:cs typeface="Arial"/>
              </a:rPr>
              <a:t>1</a:t>
            </a:r>
            <a:endParaRPr sz="35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043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Big Rig’s VD Cure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00936" y="770841"/>
            <a:ext cx="1360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Email Blast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44950" y="797420"/>
            <a:ext cx="3594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Homepage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22964" y="2457560"/>
            <a:ext cx="4215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Online Contest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89" y="2703780"/>
            <a:ext cx="4420443" cy="231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ccrtpa1frb\Desktop\98ROCK\98layers-on-black1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" y="4409116"/>
            <a:ext cx="1353851" cy="61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ccrtpa1frb\AppData\Local\Microsoft\Windows\INetCache\Content.Outlook\X7PJE1XQ\EBL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91" y="1282893"/>
            <a:ext cx="1840641" cy="35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ccrtpa1frb\AppData\Local\Microsoft\Windows\INetCache\Content.Outlook\X7PJE1XQ\homep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432" y="1171231"/>
            <a:ext cx="4891856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5140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Big Rig’s VD Cure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47467" y="1096782"/>
            <a:ext cx="3594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Homepage</a:t>
            </a:r>
          </a:p>
        </p:txBody>
      </p:sp>
      <p:pic>
        <p:nvPicPr>
          <p:cNvPr id="11" name="Picture 3" descr="C:\Users\ccrtpa1frb\Desktop\98ROCK\98layers-on-black1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" y="4409116"/>
            <a:ext cx="1353851" cy="61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3" y="1343003"/>
            <a:ext cx="8272130" cy="300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8583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74558" y="887804"/>
            <a:ext cx="5063337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 algn="ctr"/>
            <a:r>
              <a:rPr lang="en-US" dirty="0">
                <a:latin typeface="+mj-lt"/>
              </a:rPr>
              <a:t>Concept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3774558" y="1314467"/>
            <a:ext cx="5044572" cy="3733336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1000" b="0" baseline="0"/>
            </a:lvl1pPr>
            <a:lvl2pPr marL="511175" indent="-285750">
              <a:buClr>
                <a:schemeClr val="tx1"/>
              </a:buClr>
              <a:buSzPct val="75000"/>
              <a:buFont typeface="Arial"/>
              <a:buChar char="•"/>
              <a:defRPr sz="1000"/>
            </a:lvl2pPr>
            <a:lvl3pPr marL="808038" indent="-285750" defTabSz="692150">
              <a:buClr>
                <a:schemeClr val="accent6"/>
              </a:buClr>
              <a:buFont typeface="Lucida Grande"/>
              <a:buChar char="-"/>
              <a:defRPr sz="1000"/>
            </a:lvl3pPr>
            <a:lvl4pPr marL="1136650" indent="-285750">
              <a:buFont typeface="Arial"/>
              <a:buChar char="•"/>
              <a:defRPr sz="1400"/>
            </a:lvl4pPr>
            <a:lvl5pPr marL="1428750" indent="-285750">
              <a:buFont typeface="Arial"/>
              <a:buChar char="•"/>
              <a:defRPr sz="1400"/>
            </a:lvl5pPr>
          </a:lstStyle>
          <a:p>
            <a:pPr lvl="0" algn="ctr"/>
            <a:r>
              <a:rPr lang="en-US" sz="1100" dirty="0">
                <a:latin typeface="+mj-lt"/>
                <a:ea typeface="Times New Roman" pitchFamily="18" charset="0"/>
                <a:cs typeface="Arial" pitchFamily="34" charset="0"/>
              </a:rPr>
              <a:t>Valentine’s Day</a:t>
            </a:r>
          </a:p>
          <a:p>
            <a:pPr lvl="0" algn="ctr"/>
            <a:r>
              <a:rPr lang="en-US" sz="1100" dirty="0">
                <a:latin typeface="+mj-lt"/>
                <a:ea typeface="Times New Roman" pitchFamily="18" charset="0"/>
                <a:cs typeface="Arial" pitchFamily="34" charset="0"/>
              </a:rPr>
              <a:t>Country Couple</a:t>
            </a:r>
          </a:p>
          <a:p>
            <a:pPr lvl="0" algn="ctr"/>
            <a:r>
              <a:rPr lang="en-US" sz="1100" dirty="0">
                <a:latin typeface="+mj-lt"/>
                <a:ea typeface="Times New Roman" pitchFamily="18" charset="0"/>
                <a:cs typeface="Arial" pitchFamily="34" charset="0"/>
              </a:rPr>
              <a:t>February </a:t>
            </a:r>
          </a:p>
          <a:p>
            <a:pPr lvl="0" algn="ctr"/>
            <a:endParaRPr lang="en-US" sz="500" dirty="0">
              <a:latin typeface="+mj-lt"/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en-US" u="sng" dirty="0"/>
              <a:t>2/5 through 2/9 On-Air Giveaways</a:t>
            </a:r>
          </a:p>
          <a:p>
            <a:pPr algn="just"/>
            <a:r>
              <a:rPr lang="en-US" dirty="0"/>
              <a:t>A 5 day promotion promoting “Big Rig VD Cure” in which Big Rig gave away a $500 G&amp;DS Gift Card at 3:40pm.  </a:t>
            </a:r>
          </a:p>
          <a:p>
            <a:pPr algn="just"/>
            <a:endParaRPr lang="en-US" sz="5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10 contesting mentions, 2 per giveaway, valued at $150.00 each	</a:t>
            </a:r>
          </a:p>
          <a:p>
            <a:r>
              <a:rPr lang="en-US" sz="800" b="1" dirty="0"/>
              <a:t>Total:</a:t>
            </a:r>
            <a:r>
              <a:rPr lang="en-US" sz="800" dirty="0"/>
              <a:t> $1,500.00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 Custom contest page on </a:t>
            </a:r>
            <a:r>
              <a:rPr lang="en-US" sz="800" u="sng" dirty="0">
                <a:hlinkClick r:id="rId4"/>
              </a:rPr>
              <a:t>www.TampaBaysMix.com</a:t>
            </a:r>
            <a:r>
              <a:rPr lang="en-US" sz="800" dirty="0"/>
              <a:t> for a second chance to win tickets, with a link to partner’s website</a:t>
            </a:r>
          </a:p>
          <a:p>
            <a:r>
              <a:rPr lang="en-US" sz="800" b="1" dirty="0"/>
              <a:t>Total:</a:t>
            </a:r>
            <a:r>
              <a:rPr lang="en-US" sz="800" dirty="0"/>
              <a:t> $1,000.00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(1) social media blast </a:t>
            </a:r>
            <a:r>
              <a:rPr lang="en-US" sz="800" i="1" dirty="0"/>
              <a:t>Includes tagging on Facebook &amp; Twitter. Our current reach is over 40,000 fans/followers!</a:t>
            </a:r>
          </a:p>
          <a:p>
            <a:r>
              <a:rPr lang="en-US" sz="800" b="1" dirty="0"/>
              <a:t>Total:</a:t>
            </a:r>
            <a:r>
              <a:rPr lang="en-US" sz="800" dirty="0"/>
              <a:t> $1,000.00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Inclusion in (1) Mix VIP email blasts, which reaches over 40,000 plus subscribers</a:t>
            </a:r>
          </a:p>
          <a:p>
            <a:r>
              <a:rPr lang="en-US" sz="800" b="1" dirty="0"/>
              <a:t>Total:</a:t>
            </a:r>
            <a:r>
              <a:rPr lang="en-US" sz="800" dirty="0"/>
              <a:t> $3,000.00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800" dirty="0"/>
              <a:t>Inclusion on </a:t>
            </a:r>
            <a:r>
              <a:rPr lang="en-US" sz="800" u="sng" dirty="0">
                <a:hlinkClick r:id="rId4"/>
              </a:rPr>
              <a:t>www.TampaBaysMix.com</a:t>
            </a:r>
            <a:r>
              <a:rPr lang="en-US" sz="800" dirty="0"/>
              <a:t> event calendar with complete details </a:t>
            </a:r>
          </a:p>
          <a:p>
            <a:r>
              <a:rPr lang="en-US" sz="800" dirty="0"/>
              <a:t>      for Chocolate Fantasy weekend.</a:t>
            </a:r>
          </a:p>
          <a:p>
            <a:r>
              <a:rPr lang="en-US" sz="800" b="1" dirty="0"/>
              <a:t>Total: </a:t>
            </a:r>
            <a:r>
              <a:rPr lang="en-US" sz="800" dirty="0"/>
              <a:t>$750.00</a:t>
            </a:r>
          </a:p>
          <a:p>
            <a:pPr algn="ctr"/>
            <a:r>
              <a:rPr lang="en-US" sz="800" b="1" dirty="0"/>
              <a:t>Promotional Value: $7,250.00</a:t>
            </a:r>
            <a:endParaRPr lang="en-US" sz="800" dirty="0"/>
          </a:p>
          <a:p>
            <a:r>
              <a:rPr lang="en-US" sz="800" b="1" dirty="0"/>
              <a:t> </a:t>
            </a:r>
            <a:endParaRPr lang="en-US" sz="800" dirty="0"/>
          </a:p>
          <a:p>
            <a:pPr algn="just"/>
            <a:endParaRPr lang="en-US" sz="800" dirty="0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Country Couple</a:t>
            </a:r>
            <a:endParaRPr lang="en-US" b="1" dirty="0"/>
          </a:p>
        </p:txBody>
      </p:sp>
      <p:pic>
        <p:nvPicPr>
          <p:cNvPr id="2" name="G+DS country couples got a winn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828" y="1359638"/>
            <a:ext cx="1516912" cy="1516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r="11838"/>
          <a:stretch>
            <a:fillRect/>
          </a:stretch>
        </p:blipFill>
        <p:spPr>
          <a:xfrm>
            <a:off x="196770" y="3922097"/>
            <a:ext cx="823956" cy="11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91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Country Couples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00936" y="770841"/>
            <a:ext cx="1360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Email Blast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1903" y="1017062"/>
            <a:ext cx="4215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Online Contest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r="11838"/>
          <a:stretch>
            <a:fillRect/>
          </a:stretch>
        </p:blipFill>
        <p:spPr>
          <a:xfrm>
            <a:off x="196770" y="3922097"/>
            <a:ext cx="823956" cy="1147897"/>
          </a:xfrm>
          <a:prstGeom prst="rect">
            <a:avLst/>
          </a:prstGeom>
        </p:spPr>
      </p:pic>
      <p:pic>
        <p:nvPicPr>
          <p:cNvPr id="5122" name="Picture 2" descr="C:\Users\ccrtpa1frb\AppData\Local\Microsoft\Windows\INetCache\Content.Outlook\X7PJE1XQ\contest-on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36" y="1443047"/>
            <a:ext cx="4578395" cy="25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crtpa1frb\AppData\Local\Microsoft\Windows\INetCache\Content.Outlook\X7PJE1XQ\eblast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91" y="1087610"/>
            <a:ext cx="1732578" cy="390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7047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Country Couples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48719" y="909880"/>
            <a:ext cx="1360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Homepage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r="11838"/>
          <a:stretch>
            <a:fillRect/>
          </a:stretch>
        </p:blipFill>
        <p:spPr>
          <a:xfrm>
            <a:off x="196770" y="3922097"/>
            <a:ext cx="823956" cy="11478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36" y="1302502"/>
            <a:ext cx="5562156" cy="319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0054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74558" y="887804"/>
            <a:ext cx="5063337" cy="425823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anchor="ctr"/>
          <a:lstStyle>
            <a:lvl1pPr marL="114300" indent="0" algn="l">
              <a:buNone/>
              <a:defRPr sz="1400" b="0" i="0" cap="none" spc="1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lvl="0" algn="ctr"/>
            <a:r>
              <a:rPr lang="en-US" dirty="0">
                <a:latin typeface="+mj-lt"/>
              </a:rPr>
              <a:t>Concept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FLZ’s Valentine’s Day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9" y="4577018"/>
            <a:ext cx="828342" cy="640080"/>
          </a:xfrm>
          <a:prstGeom prst="rect">
            <a:avLst/>
          </a:prstGeom>
        </p:spPr>
      </p:pic>
      <p:pic>
        <p:nvPicPr>
          <p:cNvPr id="2" name="WFLZ Gold and Diamond Valentines Day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0205" y="1314467"/>
            <a:ext cx="609600" cy="609600"/>
          </a:xfrm>
          <a:prstGeom prst="rect">
            <a:avLst/>
          </a:prstGeom>
        </p:spPr>
      </p:pic>
      <p:pic>
        <p:nvPicPr>
          <p:cNvPr id="4" name="WFLZ Gold and Diamond Valentines Day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0205" y="2702885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48" y="1524615"/>
            <a:ext cx="5063337" cy="328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289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 txBox="1">
            <a:spLocks/>
          </p:cNvSpPr>
          <p:nvPr/>
        </p:nvSpPr>
        <p:spPr>
          <a:xfrm>
            <a:off x="196770" y="179288"/>
            <a:ext cx="6052389" cy="4258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Promotion:  FLZ’s Valentine’s Day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9" y="4577018"/>
            <a:ext cx="828342" cy="640080"/>
          </a:xfrm>
          <a:prstGeom prst="rect">
            <a:avLst/>
          </a:prstGeom>
        </p:spPr>
      </p:pic>
      <p:pic>
        <p:nvPicPr>
          <p:cNvPr id="6146" name="Picture 2" descr="C:\Users\ccrtpa1frb\AppData\Local\Microsoft\Windows\INetCache\Content.Outlook\X7PJE1XQ\Screen Shot 2018-05-08 at 1.44.56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76" y="842048"/>
            <a:ext cx="7163180" cy="37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2608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34209"/>
  <p:tag name="AS_OS" val="Microsoft Windows NT 6.3.9600.0"/>
  <p:tag name="AS_RELEASE_DATE" val="2013.12.17"/>
  <p:tag name="AS_TITLE" val="Spire.Presentation for .NET "/>
  <p:tag name="AS_VERSION" val="2.1.0.0"/>
</p:tagLst>
</file>

<file path=ppt/theme/theme1.xml><?xml version="1.0" encoding="utf-8"?>
<a:theme xmlns:a="http://schemas.openxmlformats.org/drawingml/2006/main" name="Office Theme">
  <a:themeElements>
    <a:clrScheme name="iHM_Fall2016">
      <a:dk1>
        <a:srgbClr val="000000"/>
      </a:dk1>
      <a:lt1>
        <a:srgbClr val="FFFFFF"/>
      </a:lt1>
      <a:dk2>
        <a:srgbClr val="C6002B"/>
      </a:dk2>
      <a:lt2>
        <a:srgbClr val="FFFFFF"/>
      </a:lt2>
      <a:accent1>
        <a:srgbClr val="C6002B"/>
      </a:accent1>
      <a:accent2>
        <a:srgbClr val="4F0133"/>
      </a:accent2>
      <a:accent3>
        <a:srgbClr val="FF4837"/>
      </a:accent3>
      <a:accent4>
        <a:srgbClr val="F6C5C4"/>
      </a:accent4>
      <a:accent5>
        <a:srgbClr val="BD205C"/>
      </a:accent5>
      <a:accent6>
        <a:srgbClr val="A8B7C0"/>
      </a:accent6>
      <a:hlink>
        <a:srgbClr val="ACAAAA"/>
      </a:hlink>
      <a:folHlink>
        <a:srgbClr val="47484A"/>
      </a:folHlink>
    </a:clrScheme>
    <a:fontScheme name="Austin">
      <a:majorFont>
        <a:latin typeface="Century Gothic"/>
        <a:ea typeface=""/>
        <a:cs typeface=""/>
        <a:font script="Uigh" typeface="Microsoft Uighur"/>
        <a:font script="Beng" typeface="Vrinda"/>
        <a:font script="Thai" typeface="Dillenia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ahoma"/>
        <a:font script="Arab" typeface="Tahoma"/>
        <a:font script="Hebr" typeface="Gisha"/>
        <a:font script="Telu" typeface="Gautami"/>
        <a:font script="Ethi" typeface="Nyala"/>
        <a:font script="Jpan" typeface="ＭＳ 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微軟正黑體"/>
        <a:font script="Laoo" typeface="DokChampa"/>
        <a:font script="Mong" typeface="Mongolian Baiti"/>
        <a:font script="Hans" typeface="微软雅黑"/>
        <a:font script="Guru" typeface="Raavi"/>
        <a:font script="Thaa" typeface="MV Boli"/>
        <a:font script="Cans" typeface="Euphemia"/>
        <a:font script="Hang" typeface="HY중고딕"/>
        <a:font script="Syrc" typeface="Estrangelo Edessa"/>
      </a:majorFont>
      <a:minorFont>
        <a:latin typeface="Century Gothic"/>
        <a:ea typeface=""/>
        <a:cs typeface=""/>
        <a:font script="Uigh" typeface="Microsoft Uighur"/>
        <a:font script="Beng" typeface="Vrinda"/>
        <a:font script="Thai" typeface="DilleniaUPC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Verdana"/>
        <a:font script="Arab" typeface="Tahoma"/>
        <a:font script="Hebr" typeface="Gisha"/>
        <a:font script="Telu" typeface="Gautami"/>
        <a:font script="Ethi" typeface="Nyala"/>
        <a:font script="Jpan" typeface="ＭＳ 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微軟正黑體"/>
        <a:font script="Laoo" typeface="DokChampa"/>
        <a:font script="Mong" typeface="Mongolian Baiti"/>
        <a:font script="Hans" typeface="微软雅黑"/>
        <a:font script="Guru" typeface="Raavi"/>
        <a:font script="Thaa" typeface="MV Boli"/>
        <a:font script="Cans" typeface="Euphemia"/>
        <a:font script="Hang" typeface="HY중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gradFill flip="none" rotWithShape="1">
          <a:gsLst>
            <a:gs pos="35000">
              <a:srgbClr val="D5032A"/>
            </a:gs>
            <a:gs pos="91000">
              <a:schemeClr val="bg1">
                <a:alpha val="0"/>
              </a:schemeClr>
            </a:gs>
            <a:gs pos="63000">
              <a:srgbClr val="D5032A">
                <a:alpha val="55000"/>
              </a:srgbClr>
            </a:gs>
          </a:gsLst>
          <a:lin ang="0" scaled="1"/>
          <a:tileRect/>
        </a:gra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D7CF24DEAEF42B5548673B8C92FA1" ma:contentTypeVersion="0" ma:contentTypeDescription="Create a new document." ma:contentTypeScope="" ma:versionID="f35dbffb0f3f97ac62b247f988cdd91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c59ee2edf01cfb808cadb27e045d2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customXsn xmlns="http://schemas.microsoft.com/office/2006/metadata/customXsn">
  <xsnLocation/>
  <cached>False</cached>
  <openByDefault>False</openByDefault>
  <xsnScope>https://iheartmedia.sharepoint.com/Sites/marketing</xsnScope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36B65C-4A2F-4D89-90DF-E648C51B36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B2F7B5-3744-44BA-BE25-B16C9CD1DADB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339C7AA7-43A8-4674-90E6-319BB525DF2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20087D8-BC7A-41BB-B425-12FDF8C854E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43839</TotalTime>
  <Words>1343</Words>
  <Application>Microsoft Office PowerPoint</Application>
  <PresentationFormat>On-screen Show (16:9)</PresentationFormat>
  <Paragraphs>334</Paragraphs>
  <Slides>27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SimSun</vt:lpstr>
      <vt:lpstr>Arial</vt:lpstr>
      <vt:lpstr>Bradley Hand ITC</vt:lpstr>
      <vt:lpstr>Calibri</vt:lpstr>
      <vt:lpstr>Century Gothic</vt:lpstr>
      <vt:lpstr>Courier New</vt:lpstr>
      <vt:lpstr>Lucida Grande</vt:lpstr>
      <vt:lpstr>Lucida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 Song Karoke</vt:lpstr>
      <vt:lpstr>Win the ultimate Valentine’s Day treat….</vt:lpstr>
      <vt:lpstr>With Sam</vt:lpstr>
      <vt:lpstr>Valentine’s Day is around the corner…. Make sure to find something  special for the one you love at The Gold &amp; Diamond Source! 107.3 The  Eagle is giving you the chance to win a $250 Gold &amp; Diamond Source  gift certificate!</vt:lpstr>
      <vt:lpstr>Valentine’s Day is around the corner…. Make sure you find something  special for the one you love at The Gold &amp; Diamond Source! 105.5 The  Dove is giving listeners the chance to win a $250 Gold &amp; Diamond  Source gift certificate!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Option 2</dc:title>
  <dc:creator>Scillieri, Alexandra</dc:creator>
  <cp:lastModifiedBy>Stephen Nebel</cp:lastModifiedBy>
  <cp:revision>1090</cp:revision>
  <cp:lastPrinted>2018-02-20T18:51:36Z</cp:lastPrinted>
  <dcterms:created xsi:type="dcterms:W3CDTF">2016-03-09T15:14:50Z</dcterms:created>
  <dcterms:modified xsi:type="dcterms:W3CDTF">2018-05-11T14:12:23Z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0x01010064BD7CF24DEAEF42B5548673B8C92FA1</vt:lpwstr>
  </property>
</Properties>
</file>